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sldIdLst>
    <p:sldId id="256" r:id="rId2"/>
    <p:sldId id="258" r:id="rId3"/>
    <p:sldId id="268" r:id="rId4"/>
    <p:sldId id="259" r:id="rId5"/>
    <p:sldId id="257" r:id="rId6"/>
    <p:sldId id="260" r:id="rId7"/>
    <p:sldId id="263" r:id="rId8"/>
    <p:sldId id="264" r:id="rId9"/>
    <p:sldId id="265" r:id="rId10"/>
    <p:sldId id="266" r:id="rId11"/>
    <p:sldId id="267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8442E5-266D-765D-A402-68541B6F4D68}" v="137" dt="2023-01-06T15:09:12.897"/>
    <p1510:client id="{54F00767-48CF-EC06-7F67-9A329528D31B}" v="1616" dt="2023-01-06T16:15:01.478"/>
    <p1510:client id="{5761860F-6E1E-4A52-B6EB-B5D335E698F3}" v="606" dt="2023-01-05T17:56:32.254"/>
    <p1510:client id="{D7BA24D8-0DDF-1386-57B6-180B8A71CEF2}" v="22" dt="2023-01-06T17:26:39.342"/>
    <p1510:client id="{FC58772C-3192-49AF-9BC2-A31D6CDFCE3E}" v="23" dt="2023-01-06T17:19:09.8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0E86AF-4068-4CC1-A73C-1E62B0C6B537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6AD50B8-9721-476A-8331-1DE2541E6D87}">
      <dgm:prSet/>
      <dgm:spPr/>
      <dgm:t>
        <a:bodyPr/>
        <a:lstStyle/>
        <a:p>
          <a:r>
            <a:rPr lang="en-US">
              <a:latin typeface="Calibri Light" panose="020F0302020204030204"/>
            </a:rPr>
            <a:t>Face</a:t>
          </a:r>
          <a:r>
            <a:rPr lang="en-US"/>
            <a:t> Recognition</a:t>
          </a:r>
        </a:p>
      </dgm:t>
    </dgm:pt>
    <dgm:pt modelId="{0BC8090C-1B45-4352-AB79-0FC965F0DD04}" type="parTrans" cxnId="{EBFE41DF-61C5-4208-9EAE-B234A780214C}">
      <dgm:prSet/>
      <dgm:spPr/>
      <dgm:t>
        <a:bodyPr/>
        <a:lstStyle/>
        <a:p>
          <a:endParaRPr lang="en-US"/>
        </a:p>
      </dgm:t>
    </dgm:pt>
    <dgm:pt modelId="{6D5235FE-3E42-429D-924F-BEB370D90F21}" type="sibTrans" cxnId="{EBFE41DF-61C5-4208-9EAE-B234A780214C}">
      <dgm:prSet/>
      <dgm:spPr/>
      <dgm:t>
        <a:bodyPr/>
        <a:lstStyle/>
        <a:p>
          <a:endParaRPr lang="en-US"/>
        </a:p>
      </dgm:t>
    </dgm:pt>
    <dgm:pt modelId="{2AD8DAC0-8A4B-4362-86F6-F638C29C3C0B}">
      <dgm:prSet/>
      <dgm:spPr/>
      <dgm:t>
        <a:bodyPr/>
        <a:lstStyle/>
        <a:p>
          <a:r>
            <a:rPr lang="en-US"/>
            <a:t>Face detection</a:t>
          </a:r>
        </a:p>
      </dgm:t>
    </dgm:pt>
    <dgm:pt modelId="{CF88FDC3-9C07-4BC0-BA3D-778243FF20DD}" type="parTrans" cxnId="{F6138EEE-2957-463F-A2F0-1847B1293B00}">
      <dgm:prSet/>
      <dgm:spPr/>
      <dgm:t>
        <a:bodyPr/>
        <a:lstStyle/>
        <a:p>
          <a:endParaRPr lang="en-US"/>
        </a:p>
      </dgm:t>
    </dgm:pt>
    <dgm:pt modelId="{E9B21AA9-53B1-47B7-8B64-C8F0232C82C8}" type="sibTrans" cxnId="{F6138EEE-2957-463F-A2F0-1847B1293B00}">
      <dgm:prSet/>
      <dgm:spPr/>
      <dgm:t>
        <a:bodyPr/>
        <a:lstStyle/>
        <a:p>
          <a:endParaRPr lang="en-US"/>
        </a:p>
      </dgm:t>
    </dgm:pt>
    <dgm:pt modelId="{10B33E33-7737-46A2-99C2-83B5C3DE23F9}">
      <dgm:prSet/>
      <dgm:spPr/>
      <dgm:t>
        <a:bodyPr/>
        <a:lstStyle/>
        <a:p>
          <a:r>
            <a:rPr lang="en-US" err="1"/>
            <a:t>Ottimizzazione</a:t>
          </a:r>
          <a:endParaRPr lang="en-US"/>
        </a:p>
      </dgm:t>
    </dgm:pt>
    <dgm:pt modelId="{F14CF649-AA97-4FC4-A5D4-E592E793B016}" type="parTrans" cxnId="{335D23C5-B77E-4AB5-953C-A8A931D98971}">
      <dgm:prSet/>
      <dgm:spPr/>
      <dgm:t>
        <a:bodyPr/>
        <a:lstStyle/>
        <a:p>
          <a:endParaRPr lang="en-US"/>
        </a:p>
      </dgm:t>
    </dgm:pt>
    <dgm:pt modelId="{11B0450F-2558-4C00-A582-848C0E7C8293}" type="sibTrans" cxnId="{335D23C5-B77E-4AB5-953C-A8A931D98971}">
      <dgm:prSet/>
      <dgm:spPr/>
      <dgm:t>
        <a:bodyPr/>
        <a:lstStyle/>
        <a:p>
          <a:endParaRPr lang="en-US"/>
        </a:p>
      </dgm:t>
    </dgm:pt>
    <dgm:pt modelId="{3FECEEB8-192E-4A51-AAE4-D2AAB180E218}">
      <dgm:prSet/>
      <dgm:spPr/>
      <dgm:t>
        <a:bodyPr/>
        <a:lstStyle/>
        <a:p>
          <a:r>
            <a:rPr lang="en-US"/>
            <a:t>PAM</a:t>
          </a:r>
        </a:p>
      </dgm:t>
    </dgm:pt>
    <dgm:pt modelId="{9E89F940-7C63-4255-87E0-43ABA7077977}" type="parTrans" cxnId="{339E0043-20E5-4EB3-B9DE-6F5470FD7D86}">
      <dgm:prSet/>
      <dgm:spPr/>
      <dgm:t>
        <a:bodyPr/>
        <a:lstStyle/>
        <a:p>
          <a:endParaRPr lang="en-US"/>
        </a:p>
      </dgm:t>
    </dgm:pt>
    <dgm:pt modelId="{98C3852A-A78B-4552-B6A0-06A920EBA516}" type="sibTrans" cxnId="{339E0043-20E5-4EB3-B9DE-6F5470FD7D86}">
      <dgm:prSet/>
      <dgm:spPr/>
      <dgm:t>
        <a:bodyPr/>
        <a:lstStyle/>
        <a:p>
          <a:endParaRPr lang="en-US"/>
        </a:p>
      </dgm:t>
    </dgm:pt>
    <dgm:pt modelId="{35F47B08-C53C-4E28-844F-02775B92CA47}">
      <dgm:prSet/>
      <dgm:spPr/>
      <dgm:t>
        <a:bodyPr/>
        <a:lstStyle/>
        <a:p>
          <a:r>
            <a:rPr lang="en-US" err="1"/>
            <a:t>Implementazione</a:t>
          </a:r>
          <a:r>
            <a:rPr lang="en-US"/>
            <a:t> pam-python</a:t>
          </a:r>
        </a:p>
      </dgm:t>
    </dgm:pt>
    <dgm:pt modelId="{DDA42666-E0F2-424F-BF0C-D2D1CB389271}" type="parTrans" cxnId="{52E8D057-AAB2-429E-89AE-47E842D1F643}">
      <dgm:prSet/>
      <dgm:spPr/>
      <dgm:t>
        <a:bodyPr/>
        <a:lstStyle/>
        <a:p>
          <a:endParaRPr lang="en-US"/>
        </a:p>
      </dgm:t>
    </dgm:pt>
    <dgm:pt modelId="{1310950D-8B7F-4576-BAE6-59018C1F57F1}" type="sibTrans" cxnId="{52E8D057-AAB2-429E-89AE-47E842D1F643}">
      <dgm:prSet/>
      <dgm:spPr/>
      <dgm:t>
        <a:bodyPr/>
        <a:lstStyle/>
        <a:p>
          <a:endParaRPr lang="en-US"/>
        </a:p>
      </dgm:t>
    </dgm:pt>
    <dgm:pt modelId="{809B31B0-17E1-4FAF-B5EB-AE8B24593855}">
      <dgm:prSet/>
      <dgm:spPr/>
      <dgm:t>
        <a:bodyPr/>
        <a:lstStyle/>
        <a:p>
          <a:r>
            <a:rPr lang="en-US"/>
            <a:t>Debug del </a:t>
          </a:r>
          <a:r>
            <a:rPr lang="en-US" err="1"/>
            <a:t>sistema</a:t>
          </a:r>
          <a:endParaRPr lang="en-US"/>
        </a:p>
      </dgm:t>
    </dgm:pt>
    <dgm:pt modelId="{1C8F37BB-DAC3-47A1-81D9-4151C55F2ADD}" type="parTrans" cxnId="{7928F80C-B2D4-490E-8F43-5E048DF892DE}">
      <dgm:prSet/>
      <dgm:spPr/>
      <dgm:t>
        <a:bodyPr/>
        <a:lstStyle/>
        <a:p>
          <a:endParaRPr lang="en-US"/>
        </a:p>
      </dgm:t>
    </dgm:pt>
    <dgm:pt modelId="{8154793A-F99A-4244-9142-CE849A38BF18}" type="sibTrans" cxnId="{7928F80C-B2D4-490E-8F43-5E048DF892DE}">
      <dgm:prSet/>
      <dgm:spPr/>
      <dgm:t>
        <a:bodyPr/>
        <a:lstStyle/>
        <a:p>
          <a:endParaRPr lang="en-US"/>
        </a:p>
      </dgm:t>
    </dgm:pt>
    <dgm:pt modelId="{E6012120-796F-4B0D-B4F0-F985F35C9F1B}">
      <dgm:prSet/>
      <dgm:spPr/>
      <dgm:t>
        <a:bodyPr/>
        <a:lstStyle/>
        <a:p>
          <a:r>
            <a:rPr lang="en-US"/>
            <a:t>Hardware</a:t>
          </a:r>
        </a:p>
      </dgm:t>
    </dgm:pt>
    <dgm:pt modelId="{10C2FB6C-5B6D-4959-8CC7-F771D6F63010}" type="parTrans" cxnId="{442BD408-146A-48E3-9EB7-C713613E3A9A}">
      <dgm:prSet/>
      <dgm:spPr/>
      <dgm:t>
        <a:bodyPr/>
        <a:lstStyle/>
        <a:p>
          <a:endParaRPr lang="en-US"/>
        </a:p>
      </dgm:t>
    </dgm:pt>
    <dgm:pt modelId="{B0BD3848-4F60-4747-9701-BC638C9EC77D}" type="sibTrans" cxnId="{442BD408-146A-48E3-9EB7-C713613E3A9A}">
      <dgm:prSet/>
      <dgm:spPr/>
      <dgm:t>
        <a:bodyPr/>
        <a:lstStyle/>
        <a:p>
          <a:endParaRPr lang="en-US"/>
        </a:p>
      </dgm:t>
    </dgm:pt>
    <dgm:pt modelId="{4900C356-90D4-4A73-BF95-29753680CE6F}">
      <dgm:prSet/>
      <dgm:spPr/>
      <dgm:t>
        <a:bodyPr/>
        <a:lstStyle/>
        <a:p>
          <a:r>
            <a:rPr lang="en-US" err="1"/>
            <a:t>Progettazione</a:t>
          </a:r>
          <a:r>
            <a:rPr lang="en-US"/>
            <a:t> CAD</a:t>
          </a:r>
        </a:p>
      </dgm:t>
    </dgm:pt>
    <dgm:pt modelId="{F1843B62-895A-48BF-AF31-C5396904E8E9}" type="parTrans" cxnId="{61B02E3B-8E34-4BB5-A3E5-4579C641BE5B}">
      <dgm:prSet/>
      <dgm:spPr/>
      <dgm:t>
        <a:bodyPr/>
        <a:lstStyle/>
        <a:p>
          <a:endParaRPr lang="en-US"/>
        </a:p>
      </dgm:t>
    </dgm:pt>
    <dgm:pt modelId="{104B5C71-7B65-4405-9B2E-B25F2426B13D}" type="sibTrans" cxnId="{61B02E3B-8E34-4BB5-A3E5-4579C641BE5B}">
      <dgm:prSet/>
      <dgm:spPr/>
      <dgm:t>
        <a:bodyPr/>
        <a:lstStyle/>
        <a:p>
          <a:endParaRPr lang="en-US"/>
        </a:p>
      </dgm:t>
    </dgm:pt>
    <dgm:pt modelId="{CA16C3B4-9793-4505-A6F5-2E8A4FD18704}">
      <dgm:prSet/>
      <dgm:spPr/>
      <dgm:t>
        <a:bodyPr/>
        <a:lstStyle/>
        <a:p>
          <a:r>
            <a:rPr lang="en-US" err="1"/>
            <a:t>Cablaggio</a:t>
          </a:r>
          <a:endParaRPr lang="en-US"/>
        </a:p>
      </dgm:t>
    </dgm:pt>
    <dgm:pt modelId="{3E48AA7A-644A-4AE1-88F7-A7EAE6732498}" type="parTrans" cxnId="{0B9604C7-F82A-4F5E-A37B-618B4123B21E}">
      <dgm:prSet/>
      <dgm:spPr/>
      <dgm:t>
        <a:bodyPr/>
        <a:lstStyle/>
        <a:p>
          <a:endParaRPr lang="en-US"/>
        </a:p>
      </dgm:t>
    </dgm:pt>
    <dgm:pt modelId="{8BF3705D-5188-4F6A-9A49-B9434389DDB5}" type="sibTrans" cxnId="{0B9604C7-F82A-4F5E-A37B-618B4123B21E}">
      <dgm:prSet/>
      <dgm:spPr/>
      <dgm:t>
        <a:bodyPr/>
        <a:lstStyle/>
        <a:p>
          <a:endParaRPr lang="en-US"/>
        </a:p>
      </dgm:t>
    </dgm:pt>
    <dgm:pt modelId="{3CA18C32-CACB-4AF5-8A07-6AE8E3E223A0}" type="pres">
      <dgm:prSet presAssocID="{6C0E86AF-4068-4CC1-A73C-1E62B0C6B537}" presName="Name0" presStyleCnt="0">
        <dgm:presLayoutVars>
          <dgm:dir/>
          <dgm:animLvl val="lvl"/>
          <dgm:resizeHandles val="exact"/>
        </dgm:presLayoutVars>
      </dgm:prSet>
      <dgm:spPr/>
    </dgm:pt>
    <dgm:pt modelId="{0EB1F0B8-F8B3-4199-BE44-44C2BA573C49}" type="pres">
      <dgm:prSet presAssocID="{E6AD50B8-9721-476A-8331-1DE2541E6D87}" presName="linNode" presStyleCnt="0"/>
      <dgm:spPr/>
    </dgm:pt>
    <dgm:pt modelId="{85B38377-82C8-444D-A13A-7E1F8934E613}" type="pres">
      <dgm:prSet presAssocID="{E6AD50B8-9721-476A-8331-1DE2541E6D87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6B95D27B-8859-438E-8EFC-E934F2B60E3B}" type="pres">
      <dgm:prSet presAssocID="{E6AD50B8-9721-476A-8331-1DE2541E6D87}" presName="descendantText" presStyleLbl="alignAccFollowNode1" presStyleIdx="0" presStyleCnt="3">
        <dgm:presLayoutVars>
          <dgm:bulletEnabled val="1"/>
        </dgm:presLayoutVars>
      </dgm:prSet>
      <dgm:spPr/>
    </dgm:pt>
    <dgm:pt modelId="{E65CE1E7-B61A-4DF2-A195-0631C42B3BDE}" type="pres">
      <dgm:prSet presAssocID="{6D5235FE-3E42-429D-924F-BEB370D90F21}" presName="sp" presStyleCnt="0"/>
      <dgm:spPr/>
    </dgm:pt>
    <dgm:pt modelId="{597CEFFD-9BE4-47B9-867F-7883BC8C52F6}" type="pres">
      <dgm:prSet presAssocID="{3FECEEB8-192E-4A51-AAE4-D2AAB180E218}" presName="linNode" presStyleCnt="0"/>
      <dgm:spPr/>
    </dgm:pt>
    <dgm:pt modelId="{19DC2BD0-099A-49C4-B814-81767957FC37}" type="pres">
      <dgm:prSet presAssocID="{3FECEEB8-192E-4A51-AAE4-D2AAB180E21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564E15B7-4665-4C2D-AD8F-12AE2C3ECD58}" type="pres">
      <dgm:prSet presAssocID="{3FECEEB8-192E-4A51-AAE4-D2AAB180E218}" presName="descendantText" presStyleLbl="alignAccFollowNode1" presStyleIdx="1" presStyleCnt="3">
        <dgm:presLayoutVars>
          <dgm:bulletEnabled val="1"/>
        </dgm:presLayoutVars>
      </dgm:prSet>
      <dgm:spPr/>
    </dgm:pt>
    <dgm:pt modelId="{FE1CBC8D-ADAD-4A52-A6DC-DBE0E7894AD7}" type="pres">
      <dgm:prSet presAssocID="{98C3852A-A78B-4552-B6A0-06A920EBA516}" presName="sp" presStyleCnt="0"/>
      <dgm:spPr/>
    </dgm:pt>
    <dgm:pt modelId="{F826B7F3-C996-4E2B-AD31-AD2FFDE03F20}" type="pres">
      <dgm:prSet presAssocID="{E6012120-796F-4B0D-B4F0-F985F35C9F1B}" presName="linNode" presStyleCnt="0"/>
      <dgm:spPr/>
    </dgm:pt>
    <dgm:pt modelId="{1E691E4F-5AE3-4324-B59A-5E012A501667}" type="pres">
      <dgm:prSet presAssocID="{E6012120-796F-4B0D-B4F0-F985F35C9F1B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942DACAC-50B6-47A5-9D4B-EB2D72ADC3B1}" type="pres">
      <dgm:prSet presAssocID="{E6012120-796F-4B0D-B4F0-F985F35C9F1B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442BD408-146A-48E3-9EB7-C713613E3A9A}" srcId="{6C0E86AF-4068-4CC1-A73C-1E62B0C6B537}" destId="{E6012120-796F-4B0D-B4F0-F985F35C9F1B}" srcOrd="2" destOrd="0" parTransId="{10C2FB6C-5B6D-4959-8CC7-F771D6F63010}" sibTransId="{B0BD3848-4F60-4747-9701-BC638C9EC77D}"/>
    <dgm:cxn modelId="{7928F80C-B2D4-490E-8F43-5E048DF892DE}" srcId="{3FECEEB8-192E-4A51-AAE4-D2AAB180E218}" destId="{809B31B0-17E1-4FAF-B5EB-AE8B24593855}" srcOrd="1" destOrd="0" parTransId="{1C8F37BB-DAC3-47A1-81D9-4151C55F2ADD}" sibTransId="{8154793A-F99A-4244-9142-CE849A38BF18}"/>
    <dgm:cxn modelId="{71A1141D-1BF8-44C1-BE2B-A30DB98F1E1E}" type="presOf" srcId="{4900C356-90D4-4A73-BF95-29753680CE6F}" destId="{942DACAC-50B6-47A5-9D4B-EB2D72ADC3B1}" srcOrd="0" destOrd="0" presId="urn:microsoft.com/office/officeart/2005/8/layout/vList5"/>
    <dgm:cxn modelId="{CA958631-4416-4A48-BA6B-EF430F910A7C}" type="presOf" srcId="{809B31B0-17E1-4FAF-B5EB-AE8B24593855}" destId="{564E15B7-4665-4C2D-AD8F-12AE2C3ECD58}" srcOrd="0" destOrd="1" presId="urn:microsoft.com/office/officeart/2005/8/layout/vList5"/>
    <dgm:cxn modelId="{61B02E3B-8E34-4BB5-A3E5-4579C641BE5B}" srcId="{E6012120-796F-4B0D-B4F0-F985F35C9F1B}" destId="{4900C356-90D4-4A73-BF95-29753680CE6F}" srcOrd="0" destOrd="0" parTransId="{F1843B62-895A-48BF-AF31-C5396904E8E9}" sibTransId="{104B5C71-7B65-4405-9B2E-B25F2426B13D}"/>
    <dgm:cxn modelId="{339E0043-20E5-4EB3-B9DE-6F5470FD7D86}" srcId="{6C0E86AF-4068-4CC1-A73C-1E62B0C6B537}" destId="{3FECEEB8-192E-4A51-AAE4-D2AAB180E218}" srcOrd="1" destOrd="0" parTransId="{9E89F940-7C63-4255-87E0-43ABA7077977}" sibTransId="{98C3852A-A78B-4552-B6A0-06A920EBA516}"/>
    <dgm:cxn modelId="{52E8D057-AAB2-429E-89AE-47E842D1F643}" srcId="{3FECEEB8-192E-4A51-AAE4-D2AAB180E218}" destId="{35F47B08-C53C-4E28-844F-02775B92CA47}" srcOrd="0" destOrd="0" parTransId="{DDA42666-E0F2-424F-BF0C-D2D1CB389271}" sibTransId="{1310950D-8B7F-4576-BAE6-59018C1F57F1}"/>
    <dgm:cxn modelId="{54CA4888-18E3-4B77-9B59-A54208BDCB2C}" type="presOf" srcId="{E6AD50B8-9721-476A-8331-1DE2541E6D87}" destId="{85B38377-82C8-444D-A13A-7E1F8934E613}" srcOrd="0" destOrd="0" presId="urn:microsoft.com/office/officeart/2005/8/layout/vList5"/>
    <dgm:cxn modelId="{360099B1-6F24-45B4-850B-4B45EA6C4B5A}" type="presOf" srcId="{3FECEEB8-192E-4A51-AAE4-D2AAB180E218}" destId="{19DC2BD0-099A-49C4-B814-81767957FC37}" srcOrd="0" destOrd="0" presId="urn:microsoft.com/office/officeart/2005/8/layout/vList5"/>
    <dgm:cxn modelId="{C0BAFCB3-84BF-4172-B1D9-3C8A626F3363}" type="presOf" srcId="{2AD8DAC0-8A4B-4362-86F6-F638C29C3C0B}" destId="{6B95D27B-8859-438E-8EFC-E934F2B60E3B}" srcOrd="0" destOrd="0" presId="urn:microsoft.com/office/officeart/2005/8/layout/vList5"/>
    <dgm:cxn modelId="{335D23C5-B77E-4AB5-953C-A8A931D98971}" srcId="{E6AD50B8-9721-476A-8331-1DE2541E6D87}" destId="{10B33E33-7737-46A2-99C2-83B5C3DE23F9}" srcOrd="1" destOrd="0" parTransId="{F14CF649-AA97-4FC4-A5D4-E592E793B016}" sibTransId="{11B0450F-2558-4C00-A582-848C0E7C8293}"/>
    <dgm:cxn modelId="{0B9604C7-F82A-4F5E-A37B-618B4123B21E}" srcId="{E6012120-796F-4B0D-B4F0-F985F35C9F1B}" destId="{CA16C3B4-9793-4505-A6F5-2E8A4FD18704}" srcOrd="1" destOrd="0" parTransId="{3E48AA7A-644A-4AE1-88F7-A7EAE6732498}" sibTransId="{8BF3705D-5188-4F6A-9A49-B9434389DDB5}"/>
    <dgm:cxn modelId="{EC467DCE-DF6E-4B48-A36F-704426427FCE}" type="presOf" srcId="{CA16C3B4-9793-4505-A6F5-2E8A4FD18704}" destId="{942DACAC-50B6-47A5-9D4B-EB2D72ADC3B1}" srcOrd="0" destOrd="1" presId="urn:microsoft.com/office/officeart/2005/8/layout/vList5"/>
    <dgm:cxn modelId="{B19795DB-A379-404D-BBBA-A9DE974766F9}" type="presOf" srcId="{10B33E33-7737-46A2-99C2-83B5C3DE23F9}" destId="{6B95D27B-8859-438E-8EFC-E934F2B60E3B}" srcOrd="0" destOrd="1" presId="urn:microsoft.com/office/officeart/2005/8/layout/vList5"/>
    <dgm:cxn modelId="{EBFE41DF-61C5-4208-9EAE-B234A780214C}" srcId="{6C0E86AF-4068-4CC1-A73C-1E62B0C6B537}" destId="{E6AD50B8-9721-476A-8331-1DE2541E6D87}" srcOrd="0" destOrd="0" parTransId="{0BC8090C-1B45-4352-AB79-0FC965F0DD04}" sibTransId="{6D5235FE-3E42-429D-924F-BEB370D90F21}"/>
    <dgm:cxn modelId="{A5ABDCE5-1ACE-4B02-9C98-4C5CEC9DD74B}" type="presOf" srcId="{E6012120-796F-4B0D-B4F0-F985F35C9F1B}" destId="{1E691E4F-5AE3-4324-B59A-5E012A501667}" srcOrd="0" destOrd="0" presId="urn:microsoft.com/office/officeart/2005/8/layout/vList5"/>
    <dgm:cxn modelId="{02BC0EE6-2E33-4BCD-98A1-E569E98CFF4C}" type="presOf" srcId="{6C0E86AF-4068-4CC1-A73C-1E62B0C6B537}" destId="{3CA18C32-CACB-4AF5-8A07-6AE8E3E223A0}" srcOrd="0" destOrd="0" presId="urn:microsoft.com/office/officeart/2005/8/layout/vList5"/>
    <dgm:cxn modelId="{F6138EEE-2957-463F-A2F0-1847B1293B00}" srcId="{E6AD50B8-9721-476A-8331-1DE2541E6D87}" destId="{2AD8DAC0-8A4B-4362-86F6-F638C29C3C0B}" srcOrd="0" destOrd="0" parTransId="{CF88FDC3-9C07-4BC0-BA3D-778243FF20DD}" sibTransId="{E9B21AA9-53B1-47B7-8B64-C8F0232C82C8}"/>
    <dgm:cxn modelId="{AE3BE1F7-5E64-4F95-999A-171946D92612}" type="presOf" srcId="{35F47B08-C53C-4E28-844F-02775B92CA47}" destId="{564E15B7-4665-4C2D-AD8F-12AE2C3ECD58}" srcOrd="0" destOrd="0" presId="urn:microsoft.com/office/officeart/2005/8/layout/vList5"/>
    <dgm:cxn modelId="{7D854858-B502-420F-8AFA-3D0E3E4AB613}" type="presParOf" srcId="{3CA18C32-CACB-4AF5-8A07-6AE8E3E223A0}" destId="{0EB1F0B8-F8B3-4199-BE44-44C2BA573C49}" srcOrd="0" destOrd="0" presId="urn:microsoft.com/office/officeart/2005/8/layout/vList5"/>
    <dgm:cxn modelId="{FFFD779F-FA4C-4A26-9A76-C3AE6A5A6702}" type="presParOf" srcId="{0EB1F0B8-F8B3-4199-BE44-44C2BA573C49}" destId="{85B38377-82C8-444D-A13A-7E1F8934E613}" srcOrd="0" destOrd="0" presId="urn:microsoft.com/office/officeart/2005/8/layout/vList5"/>
    <dgm:cxn modelId="{4BC384D4-C3BC-4154-B438-9F6A1C690095}" type="presParOf" srcId="{0EB1F0B8-F8B3-4199-BE44-44C2BA573C49}" destId="{6B95D27B-8859-438E-8EFC-E934F2B60E3B}" srcOrd="1" destOrd="0" presId="urn:microsoft.com/office/officeart/2005/8/layout/vList5"/>
    <dgm:cxn modelId="{FC3C4AF7-D8EF-4917-9E09-D26CE3381792}" type="presParOf" srcId="{3CA18C32-CACB-4AF5-8A07-6AE8E3E223A0}" destId="{E65CE1E7-B61A-4DF2-A195-0631C42B3BDE}" srcOrd="1" destOrd="0" presId="urn:microsoft.com/office/officeart/2005/8/layout/vList5"/>
    <dgm:cxn modelId="{170E8C9D-24FF-4D34-A7ED-27CE2CF62812}" type="presParOf" srcId="{3CA18C32-CACB-4AF5-8A07-6AE8E3E223A0}" destId="{597CEFFD-9BE4-47B9-867F-7883BC8C52F6}" srcOrd="2" destOrd="0" presId="urn:microsoft.com/office/officeart/2005/8/layout/vList5"/>
    <dgm:cxn modelId="{93416F62-10EF-4C97-886D-B9C26692AA2D}" type="presParOf" srcId="{597CEFFD-9BE4-47B9-867F-7883BC8C52F6}" destId="{19DC2BD0-099A-49C4-B814-81767957FC37}" srcOrd="0" destOrd="0" presId="urn:microsoft.com/office/officeart/2005/8/layout/vList5"/>
    <dgm:cxn modelId="{FEC646AA-2B56-4C30-8B8B-DB3469018435}" type="presParOf" srcId="{597CEFFD-9BE4-47B9-867F-7883BC8C52F6}" destId="{564E15B7-4665-4C2D-AD8F-12AE2C3ECD58}" srcOrd="1" destOrd="0" presId="urn:microsoft.com/office/officeart/2005/8/layout/vList5"/>
    <dgm:cxn modelId="{0EF4696C-C8DF-47D0-B175-D823896D7B21}" type="presParOf" srcId="{3CA18C32-CACB-4AF5-8A07-6AE8E3E223A0}" destId="{FE1CBC8D-ADAD-4A52-A6DC-DBE0E7894AD7}" srcOrd="3" destOrd="0" presId="urn:microsoft.com/office/officeart/2005/8/layout/vList5"/>
    <dgm:cxn modelId="{82BB2264-1886-41DA-A776-10D1765E65FF}" type="presParOf" srcId="{3CA18C32-CACB-4AF5-8A07-6AE8E3E223A0}" destId="{F826B7F3-C996-4E2B-AD31-AD2FFDE03F20}" srcOrd="4" destOrd="0" presId="urn:microsoft.com/office/officeart/2005/8/layout/vList5"/>
    <dgm:cxn modelId="{B97EE39C-111C-4ABB-9F89-CB08DBCD6483}" type="presParOf" srcId="{F826B7F3-C996-4E2B-AD31-AD2FFDE03F20}" destId="{1E691E4F-5AE3-4324-B59A-5E012A501667}" srcOrd="0" destOrd="0" presId="urn:microsoft.com/office/officeart/2005/8/layout/vList5"/>
    <dgm:cxn modelId="{76F8097D-1890-447E-AD2E-42E0CE8A9BCD}" type="presParOf" srcId="{F826B7F3-C996-4E2B-AD31-AD2FFDE03F20}" destId="{942DACAC-50B6-47A5-9D4B-EB2D72ADC3B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B527B79-3AE8-43E7-9C80-67B00D339A04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120105C7-8ED1-4001-A7B2-DDBF73651C6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Pluggable Authentication Module, permette l'accesso al sistema</a:t>
          </a:r>
        </a:p>
      </dgm:t>
    </dgm:pt>
    <dgm:pt modelId="{0CA899A4-E137-42D7-B349-0398D5E20C10}" type="parTrans" cxnId="{ADD6B5E0-17C2-4CED-A89E-BC9AE6597B2E}">
      <dgm:prSet/>
      <dgm:spPr/>
      <dgm:t>
        <a:bodyPr/>
        <a:lstStyle/>
        <a:p>
          <a:endParaRPr lang="en-US"/>
        </a:p>
      </dgm:t>
    </dgm:pt>
    <dgm:pt modelId="{5C14DB9B-181F-4976-B866-71AB6C006B1E}" type="sibTrans" cxnId="{ADD6B5E0-17C2-4CED-A89E-BC9AE6597B2E}">
      <dgm:prSet/>
      <dgm:spPr/>
      <dgm:t>
        <a:bodyPr/>
        <a:lstStyle/>
        <a:p>
          <a:endParaRPr lang="en-US"/>
        </a:p>
      </dgm:t>
    </dgm:pt>
    <dgm:pt modelId="{6F3697B1-8372-4FF3-ABC8-D7A5CFB0ED2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È implementato nativamente su Linux</a:t>
          </a:r>
        </a:p>
      </dgm:t>
    </dgm:pt>
    <dgm:pt modelId="{1D8FDAF6-CB81-4867-87A2-78FC80245266}" type="parTrans" cxnId="{34A8025F-2304-4662-89F4-E239295BCC4E}">
      <dgm:prSet/>
      <dgm:spPr/>
      <dgm:t>
        <a:bodyPr/>
        <a:lstStyle/>
        <a:p>
          <a:endParaRPr lang="en-US"/>
        </a:p>
      </dgm:t>
    </dgm:pt>
    <dgm:pt modelId="{2FC351E1-6CC3-43FB-BC51-D1DF6B6B91C9}" type="sibTrans" cxnId="{34A8025F-2304-4662-89F4-E239295BCC4E}">
      <dgm:prSet/>
      <dgm:spPr/>
      <dgm:t>
        <a:bodyPr/>
        <a:lstStyle/>
        <a:p>
          <a:endParaRPr lang="en-US"/>
        </a:p>
      </dgm:t>
    </dgm:pt>
    <dgm:pt modelId="{7C3A07FC-0284-4C87-875D-0341C4104C3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Estendibile attraverso moduli</a:t>
          </a:r>
        </a:p>
      </dgm:t>
    </dgm:pt>
    <dgm:pt modelId="{62A6A6D5-C1BE-4F7A-A513-F2DB4CFD6FA4}" type="parTrans" cxnId="{46372473-3794-4163-B174-DA60A0F1A33D}">
      <dgm:prSet/>
      <dgm:spPr/>
      <dgm:t>
        <a:bodyPr/>
        <a:lstStyle/>
        <a:p>
          <a:endParaRPr lang="en-US"/>
        </a:p>
      </dgm:t>
    </dgm:pt>
    <dgm:pt modelId="{2F8A021A-E8C8-4ADB-90BF-43743A5B430A}" type="sibTrans" cxnId="{46372473-3794-4163-B174-DA60A0F1A33D}">
      <dgm:prSet/>
      <dgm:spPr/>
      <dgm:t>
        <a:bodyPr/>
        <a:lstStyle/>
        <a:p>
          <a:endParaRPr lang="en-US"/>
        </a:p>
      </dgm:t>
    </dgm:pt>
    <dgm:pt modelId="{E4CEE797-5603-4E7B-B884-F84007D19D81}" type="pres">
      <dgm:prSet presAssocID="{FB527B79-3AE8-43E7-9C80-67B00D339A04}" presName="root" presStyleCnt="0">
        <dgm:presLayoutVars>
          <dgm:dir/>
          <dgm:resizeHandles val="exact"/>
        </dgm:presLayoutVars>
      </dgm:prSet>
      <dgm:spPr/>
    </dgm:pt>
    <dgm:pt modelId="{DEE033E8-86A7-4651-9D3E-D313FF8AE593}" type="pres">
      <dgm:prSet presAssocID="{120105C7-8ED1-4001-A7B2-DDBF73651C67}" presName="compNode" presStyleCnt="0"/>
      <dgm:spPr/>
    </dgm:pt>
    <dgm:pt modelId="{EDD099B3-D7BF-4D6C-8452-BD72CC1285E1}" type="pres">
      <dgm:prSet presAssocID="{120105C7-8ED1-4001-A7B2-DDBF73651C6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4369A60A-788F-4F91-BADA-CE34CAA6F876}" type="pres">
      <dgm:prSet presAssocID="{120105C7-8ED1-4001-A7B2-DDBF73651C67}" presName="spaceRect" presStyleCnt="0"/>
      <dgm:spPr/>
    </dgm:pt>
    <dgm:pt modelId="{A0732954-FA15-4CF9-89A9-C3D42B079CD4}" type="pres">
      <dgm:prSet presAssocID="{120105C7-8ED1-4001-A7B2-DDBF73651C67}" presName="textRect" presStyleLbl="revTx" presStyleIdx="0" presStyleCnt="3">
        <dgm:presLayoutVars>
          <dgm:chMax val="1"/>
          <dgm:chPref val="1"/>
        </dgm:presLayoutVars>
      </dgm:prSet>
      <dgm:spPr/>
    </dgm:pt>
    <dgm:pt modelId="{24132AE6-3CF4-4CCC-A9B8-942761D21912}" type="pres">
      <dgm:prSet presAssocID="{5C14DB9B-181F-4976-B866-71AB6C006B1E}" presName="sibTrans" presStyleCnt="0"/>
      <dgm:spPr/>
    </dgm:pt>
    <dgm:pt modelId="{298C5DEE-5D46-46FD-BF86-28F6E4B59EB1}" type="pres">
      <dgm:prSet presAssocID="{6F3697B1-8372-4FF3-ABC8-D7A5CFB0ED22}" presName="compNode" presStyleCnt="0"/>
      <dgm:spPr/>
    </dgm:pt>
    <dgm:pt modelId="{4BFB7D6B-30FA-422E-B46E-D20E029E7681}" type="pres">
      <dgm:prSet presAssocID="{6F3697B1-8372-4FF3-ABC8-D7A5CFB0ED2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4401291-1208-425A-AD6C-810DA210C819}" type="pres">
      <dgm:prSet presAssocID="{6F3697B1-8372-4FF3-ABC8-D7A5CFB0ED22}" presName="spaceRect" presStyleCnt="0"/>
      <dgm:spPr/>
    </dgm:pt>
    <dgm:pt modelId="{36088CE5-F5A1-4C37-A3C3-78A5BBDA19F2}" type="pres">
      <dgm:prSet presAssocID="{6F3697B1-8372-4FF3-ABC8-D7A5CFB0ED22}" presName="textRect" presStyleLbl="revTx" presStyleIdx="1" presStyleCnt="3">
        <dgm:presLayoutVars>
          <dgm:chMax val="1"/>
          <dgm:chPref val="1"/>
        </dgm:presLayoutVars>
      </dgm:prSet>
      <dgm:spPr/>
    </dgm:pt>
    <dgm:pt modelId="{8332E2A5-43A3-4C63-8A7E-C646EFFF7579}" type="pres">
      <dgm:prSet presAssocID="{2FC351E1-6CC3-43FB-BC51-D1DF6B6B91C9}" presName="sibTrans" presStyleCnt="0"/>
      <dgm:spPr/>
    </dgm:pt>
    <dgm:pt modelId="{2A6BE993-17F0-4FF5-892B-11CEBBABA07F}" type="pres">
      <dgm:prSet presAssocID="{7C3A07FC-0284-4C87-875D-0341C4104C34}" presName="compNode" presStyleCnt="0"/>
      <dgm:spPr/>
    </dgm:pt>
    <dgm:pt modelId="{F865B298-3391-469B-A0AF-D92F144DEBC2}" type="pres">
      <dgm:prSet presAssocID="{7C3A07FC-0284-4C87-875D-0341C4104C3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77A54DF3-EC85-42F7-B118-1E13A58CFA3A}" type="pres">
      <dgm:prSet presAssocID="{7C3A07FC-0284-4C87-875D-0341C4104C34}" presName="spaceRect" presStyleCnt="0"/>
      <dgm:spPr/>
    </dgm:pt>
    <dgm:pt modelId="{96B74E5A-E4AF-40A8-AE15-D49F90519D69}" type="pres">
      <dgm:prSet presAssocID="{7C3A07FC-0284-4C87-875D-0341C4104C3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6BDED12-59FA-402E-98FB-256D8080A401}" type="presOf" srcId="{120105C7-8ED1-4001-A7B2-DDBF73651C67}" destId="{A0732954-FA15-4CF9-89A9-C3D42B079CD4}" srcOrd="0" destOrd="0" presId="urn:microsoft.com/office/officeart/2018/2/layout/IconLabelList"/>
    <dgm:cxn modelId="{1E4BB43E-228D-4B9F-8587-EC1F1FD5DAC7}" type="presOf" srcId="{7C3A07FC-0284-4C87-875D-0341C4104C34}" destId="{96B74E5A-E4AF-40A8-AE15-D49F90519D69}" srcOrd="0" destOrd="0" presId="urn:microsoft.com/office/officeart/2018/2/layout/IconLabelList"/>
    <dgm:cxn modelId="{34A8025F-2304-4662-89F4-E239295BCC4E}" srcId="{FB527B79-3AE8-43E7-9C80-67B00D339A04}" destId="{6F3697B1-8372-4FF3-ABC8-D7A5CFB0ED22}" srcOrd="1" destOrd="0" parTransId="{1D8FDAF6-CB81-4867-87A2-78FC80245266}" sibTransId="{2FC351E1-6CC3-43FB-BC51-D1DF6B6B91C9}"/>
    <dgm:cxn modelId="{7D1D4770-1188-4817-BB8A-B43F86DCEAF8}" type="presOf" srcId="{FB527B79-3AE8-43E7-9C80-67B00D339A04}" destId="{E4CEE797-5603-4E7B-B884-F84007D19D81}" srcOrd="0" destOrd="0" presId="urn:microsoft.com/office/officeart/2018/2/layout/IconLabelList"/>
    <dgm:cxn modelId="{379FD950-6981-4F15-8056-C8A950BA53F0}" type="presOf" srcId="{6F3697B1-8372-4FF3-ABC8-D7A5CFB0ED22}" destId="{36088CE5-F5A1-4C37-A3C3-78A5BBDA19F2}" srcOrd="0" destOrd="0" presId="urn:microsoft.com/office/officeart/2018/2/layout/IconLabelList"/>
    <dgm:cxn modelId="{46372473-3794-4163-B174-DA60A0F1A33D}" srcId="{FB527B79-3AE8-43E7-9C80-67B00D339A04}" destId="{7C3A07FC-0284-4C87-875D-0341C4104C34}" srcOrd="2" destOrd="0" parTransId="{62A6A6D5-C1BE-4F7A-A513-F2DB4CFD6FA4}" sibTransId="{2F8A021A-E8C8-4ADB-90BF-43743A5B430A}"/>
    <dgm:cxn modelId="{ADD6B5E0-17C2-4CED-A89E-BC9AE6597B2E}" srcId="{FB527B79-3AE8-43E7-9C80-67B00D339A04}" destId="{120105C7-8ED1-4001-A7B2-DDBF73651C67}" srcOrd="0" destOrd="0" parTransId="{0CA899A4-E137-42D7-B349-0398D5E20C10}" sibTransId="{5C14DB9B-181F-4976-B866-71AB6C006B1E}"/>
    <dgm:cxn modelId="{7C35BBB3-CB90-48BE-B906-FFE154CFC7F1}" type="presParOf" srcId="{E4CEE797-5603-4E7B-B884-F84007D19D81}" destId="{DEE033E8-86A7-4651-9D3E-D313FF8AE593}" srcOrd="0" destOrd="0" presId="urn:microsoft.com/office/officeart/2018/2/layout/IconLabelList"/>
    <dgm:cxn modelId="{4A9F6458-86AA-46BB-8D02-5BF7F1A83E90}" type="presParOf" srcId="{DEE033E8-86A7-4651-9D3E-D313FF8AE593}" destId="{EDD099B3-D7BF-4D6C-8452-BD72CC1285E1}" srcOrd="0" destOrd="0" presId="urn:microsoft.com/office/officeart/2018/2/layout/IconLabelList"/>
    <dgm:cxn modelId="{6FE36646-4673-4897-A87E-F878AD4CC039}" type="presParOf" srcId="{DEE033E8-86A7-4651-9D3E-D313FF8AE593}" destId="{4369A60A-788F-4F91-BADA-CE34CAA6F876}" srcOrd="1" destOrd="0" presId="urn:microsoft.com/office/officeart/2018/2/layout/IconLabelList"/>
    <dgm:cxn modelId="{ECB2C4AF-3C3E-4ADD-A327-977B94F71A04}" type="presParOf" srcId="{DEE033E8-86A7-4651-9D3E-D313FF8AE593}" destId="{A0732954-FA15-4CF9-89A9-C3D42B079CD4}" srcOrd="2" destOrd="0" presId="urn:microsoft.com/office/officeart/2018/2/layout/IconLabelList"/>
    <dgm:cxn modelId="{61F7C50F-64F9-4F77-9BE7-99CB0F879404}" type="presParOf" srcId="{E4CEE797-5603-4E7B-B884-F84007D19D81}" destId="{24132AE6-3CF4-4CCC-A9B8-942761D21912}" srcOrd="1" destOrd="0" presId="urn:microsoft.com/office/officeart/2018/2/layout/IconLabelList"/>
    <dgm:cxn modelId="{B2F41007-D63D-410A-A736-0053339DCC2F}" type="presParOf" srcId="{E4CEE797-5603-4E7B-B884-F84007D19D81}" destId="{298C5DEE-5D46-46FD-BF86-28F6E4B59EB1}" srcOrd="2" destOrd="0" presId="urn:microsoft.com/office/officeart/2018/2/layout/IconLabelList"/>
    <dgm:cxn modelId="{70C480F3-0F3A-42F8-A05B-3601F143A24A}" type="presParOf" srcId="{298C5DEE-5D46-46FD-BF86-28F6E4B59EB1}" destId="{4BFB7D6B-30FA-422E-B46E-D20E029E7681}" srcOrd="0" destOrd="0" presId="urn:microsoft.com/office/officeart/2018/2/layout/IconLabelList"/>
    <dgm:cxn modelId="{EBB88CEC-A9CC-4B00-8A3D-2F2E7E564427}" type="presParOf" srcId="{298C5DEE-5D46-46FD-BF86-28F6E4B59EB1}" destId="{74401291-1208-425A-AD6C-810DA210C819}" srcOrd="1" destOrd="0" presId="urn:microsoft.com/office/officeart/2018/2/layout/IconLabelList"/>
    <dgm:cxn modelId="{A4CB849B-274F-421B-B861-8507D5383EDD}" type="presParOf" srcId="{298C5DEE-5D46-46FD-BF86-28F6E4B59EB1}" destId="{36088CE5-F5A1-4C37-A3C3-78A5BBDA19F2}" srcOrd="2" destOrd="0" presId="urn:microsoft.com/office/officeart/2018/2/layout/IconLabelList"/>
    <dgm:cxn modelId="{D0CD9CFC-5B4D-43DD-9E41-6B6D625E05F4}" type="presParOf" srcId="{E4CEE797-5603-4E7B-B884-F84007D19D81}" destId="{8332E2A5-43A3-4C63-8A7E-C646EFFF7579}" srcOrd="3" destOrd="0" presId="urn:microsoft.com/office/officeart/2018/2/layout/IconLabelList"/>
    <dgm:cxn modelId="{77D08B9C-3483-4E33-AB86-79407473A3F8}" type="presParOf" srcId="{E4CEE797-5603-4E7B-B884-F84007D19D81}" destId="{2A6BE993-17F0-4FF5-892B-11CEBBABA07F}" srcOrd="4" destOrd="0" presId="urn:microsoft.com/office/officeart/2018/2/layout/IconLabelList"/>
    <dgm:cxn modelId="{21054114-83AE-4625-9117-1F5249E6B437}" type="presParOf" srcId="{2A6BE993-17F0-4FF5-892B-11CEBBABA07F}" destId="{F865B298-3391-469B-A0AF-D92F144DEBC2}" srcOrd="0" destOrd="0" presId="urn:microsoft.com/office/officeart/2018/2/layout/IconLabelList"/>
    <dgm:cxn modelId="{01BE0608-83E0-402A-AC7E-738AE584136D}" type="presParOf" srcId="{2A6BE993-17F0-4FF5-892B-11CEBBABA07F}" destId="{77A54DF3-EC85-42F7-B118-1E13A58CFA3A}" srcOrd="1" destOrd="0" presId="urn:microsoft.com/office/officeart/2018/2/layout/IconLabelList"/>
    <dgm:cxn modelId="{7E9C5550-21D6-4BA2-B4B7-68F56A9D2488}" type="presParOf" srcId="{2A6BE993-17F0-4FF5-892B-11CEBBABA07F}" destId="{96B74E5A-E4AF-40A8-AE15-D49F90519D6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5D27B-8859-438E-8EFC-E934F2B60E3B}">
      <dsp:nvSpPr>
        <dsp:cNvPr id="0" name=""/>
        <dsp:cNvSpPr/>
      </dsp:nvSpPr>
      <dsp:spPr>
        <a:xfrm rot="5400000">
          <a:off x="6717483" y="-2821945"/>
          <a:ext cx="866249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Face detection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err="1"/>
            <a:t>Ottimizzazione</a:t>
          </a:r>
          <a:endParaRPr lang="en-US" sz="2200" kern="1200"/>
        </a:p>
      </dsp:txBody>
      <dsp:txXfrm rot="-5400000">
        <a:off x="3785616" y="152209"/>
        <a:ext cx="6687697" cy="781675"/>
      </dsp:txXfrm>
    </dsp:sp>
    <dsp:sp modelId="{85B38377-82C8-444D-A13A-7E1F8934E613}">
      <dsp:nvSpPr>
        <dsp:cNvPr id="0" name=""/>
        <dsp:cNvSpPr/>
      </dsp:nvSpPr>
      <dsp:spPr>
        <a:xfrm>
          <a:off x="0" y="1640"/>
          <a:ext cx="3785616" cy="108281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Calibri Light" panose="020F0302020204030204"/>
            </a:rPr>
            <a:t>Face</a:t>
          </a:r>
          <a:r>
            <a:rPr lang="en-US" sz="3800" kern="1200"/>
            <a:t> Recognition</a:t>
          </a:r>
        </a:p>
      </dsp:txBody>
      <dsp:txXfrm>
        <a:off x="52859" y="54499"/>
        <a:ext cx="3679898" cy="977094"/>
      </dsp:txXfrm>
    </dsp:sp>
    <dsp:sp modelId="{564E15B7-4665-4C2D-AD8F-12AE2C3ECD58}">
      <dsp:nvSpPr>
        <dsp:cNvPr id="0" name=""/>
        <dsp:cNvSpPr/>
      </dsp:nvSpPr>
      <dsp:spPr>
        <a:xfrm rot="5400000">
          <a:off x="6717483" y="-1684992"/>
          <a:ext cx="866249" cy="6729984"/>
        </a:xfrm>
        <a:prstGeom prst="round2SameRect">
          <a:avLst/>
        </a:prstGeom>
        <a:solidFill>
          <a:schemeClr val="accent2">
            <a:tint val="40000"/>
            <a:alpha val="90000"/>
            <a:hueOff val="-424613"/>
            <a:satOff val="-37673"/>
            <a:lumOff val="-38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424613"/>
              <a:satOff val="-37673"/>
              <a:lumOff val="-38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err="1"/>
            <a:t>Implementazione</a:t>
          </a:r>
          <a:r>
            <a:rPr lang="en-US" sz="2200" kern="1200"/>
            <a:t> pam-python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Debug del </a:t>
          </a:r>
          <a:r>
            <a:rPr lang="en-US" sz="2200" kern="1200" err="1"/>
            <a:t>sistema</a:t>
          </a:r>
          <a:endParaRPr lang="en-US" sz="2200" kern="1200"/>
        </a:p>
      </dsp:txBody>
      <dsp:txXfrm rot="-5400000">
        <a:off x="3785616" y="1289162"/>
        <a:ext cx="6687697" cy="781675"/>
      </dsp:txXfrm>
    </dsp:sp>
    <dsp:sp modelId="{19DC2BD0-099A-49C4-B814-81767957FC37}">
      <dsp:nvSpPr>
        <dsp:cNvPr id="0" name=""/>
        <dsp:cNvSpPr/>
      </dsp:nvSpPr>
      <dsp:spPr>
        <a:xfrm>
          <a:off x="0" y="1138593"/>
          <a:ext cx="3785616" cy="1082812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PAM</a:t>
          </a:r>
        </a:p>
      </dsp:txBody>
      <dsp:txXfrm>
        <a:off x="52859" y="1191452"/>
        <a:ext cx="3679898" cy="977094"/>
      </dsp:txXfrm>
    </dsp:sp>
    <dsp:sp modelId="{942DACAC-50B6-47A5-9D4B-EB2D72ADC3B1}">
      <dsp:nvSpPr>
        <dsp:cNvPr id="0" name=""/>
        <dsp:cNvSpPr/>
      </dsp:nvSpPr>
      <dsp:spPr>
        <a:xfrm rot="5400000">
          <a:off x="6717483" y="-548039"/>
          <a:ext cx="866249" cy="6729984"/>
        </a:xfrm>
        <a:prstGeom prst="round2Same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err="1"/>
            <a:t>Progettazione</a:t>
          </a:r>
          <a:r>
            <a:rPr lang="en-US" sz="2200" kern="1200"/>
            <a:t> CAD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err="1"/>
            <a:t>Cablaggio</a:t>
          </a:r>
          <a:endParaRPr lang="en-US" sz="2200" kern="1200"/>
        </a:p>
      </dsp:txBody>
      <dsp:txXfrm rot="-5400000">
        <a:off x="3785616" y="2426115"/>
        <a:ext cx="6687697" cy="781675"/>
      </dsp:txXfrm>
    </dsp:sp>
    <dsp:sp modelId="{1E691E4F-5AE3-4324-B59A-5E012A501667}">
      <dsp:nvSpPr>
        <dsp:cNvPr id="0" name=""/>
        <dsp:cNvSpPr/>
      </dsp:nvSpPr>
      <dsp:spPr>
        <a:xfrm>
          <a:off x="0" y="2275546"/>
          <a:ext cx="3785616" cy="1082812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Hardware</a:t>
          </a:r>
        </a:p>
      </dsp:txBody>
      <dsp:txXfrm>
        <a:off x="52859" y="2328405"/>
        <a:ext cx="3679898" cy="9770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D099B3-D7BF-4D6C-8452-BD72CC1285E1}">
      <dsp:nvSpPr>
        <dsp:cNvPr id="0" name=""/>
        <dsp:cNvSpPr/>
      </dsp:nvSpPr>
      <dsp:spPr>
        <a:xfrm>
          <a:off x="1091598" y="277229"/>
          <a:ext cx="913560" cy="9135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732954-FA15-4CF9-89A9-C3D42B079CD4}">
      <dsp:nvSpPr>
        <dsp:cNvPr id="0" name=""/>
        <dsp:cNvSpPr/>
      </dsp:nvSpPr>
      <dsp:spPr>
        <a:xfrm>
          <a:off x="533311" y="1485957"/>
          <a:ext cx="203013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Pluggable Authentication Module, permette l'accesso al sistema</a:t>
          </a:r>
        </a:p>
      </dsp:txBody>
      <dsp:txXfrm>
        <a:off x="533311" y="1485957"/>
        <a:ext cx="2030135" cy="720000"/>
      </dsp:txXfrm>
    </dsp:sp>
    <dsp:sp modelId="{4BFB7D6B-30FA-422E-B46E-D20E029E7681}">
      <dsp:nvSpPr>
        <dsp:cNvPr id="0" name=""/>
        <dsp:cNvSpPr/>
      </dsp:nvSpPr>
      <dsp:spPr>
        <a:xfrm>
          <a:off x="3477007" y="277229"/>
          <a:ext cx="913560" cy="91356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088CE5-F5A1-4C37-A3C3-78A5BBDA19F2}">
      <dsp:nvSpPr>
        <dsp:cNvPr id="0" name=""/>
        <dsp:cNvSpPr/>
      </dsp:nvSpPr>
      <dsp:spPr>
        <a:xfrm>
          <a:off x="2918720" y="1485957"/>
          <a:ext cx="203013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È implementato nativamente su Linux</a:t>
          </a:r>
        </a:p>
      </dsp:txBody>
      <dsp:txXfrm>
        <a:off x="2918720" y="1485957"/>
        <a:ext cx="2030135" cy="720000"/>
      </dsp:txXfrm>
    </dsp:sp>
    <dsp:sp modelId="{F865B298-3391-469B-A0AF-D92F144DEBC2}">
      <dsp:nvSpPr>
        <dsp:cNvPr id="0" name=""/>
        <dsp:cNvSpPr/>
      </dsp:nvSpPr>
      <dsp:spPr>
        <a:xfrm>
          <a:off x="2284303" y="2713491"/>
          <a:ext cx="913560" cy="91356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B74E5A-E4AF-40A8-AE15-D49F90519D69}">
      <dsp:nvSpPr>
        <dsp:cNvPr id="0" name=""/>
        <dsp:cNvSpPr/>
      </dsp:nvSpPr>
      <dsp:spPr>
        <a:xfrm>
          <a:off x="1726015" y="3922219"/>
          <a:ext cx="203013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Estendibile attraverso moduli</a:t>
          </a:r>
        </a:p>
      </dsp:txBody>
      <dsp:txXfrm>
        <a:off x="1726015" y="3922219"/>
        <a:ext cx="2030135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766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568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23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34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27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90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397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028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18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6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279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33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player.vimeo.com/video/786935894?h=931c74efd6&amp;app_id=122963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7200" b="1"/>
              <a:t>Face Recognition - PAM</a:t>
            </a:r>
            <a:endParaRPr lang="en-US" sz="7200" b="1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9548" y="5425786"/>
            <a:ext cx="9724448" cy="134764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b="1"/>
              <a:t>Progetto di </a:t>
            </a:r>
            <a:r>
              <a:rPr lang="en-US" sz="2000" b="1" err="1"/>
              <a:t>Sistemi</a:t>
            </a:r>
            <a:r>
              <a:rPr lang="en-US" sz="2000" b="1"/>
              <a:t> </a:t>
            </a:r>
            <a:r>
              <a:rPr lang="en-US" sz="2000" b="1" err="1"/>
              <a:t>Digitali</a:t>
            </a:r>
            <a:endParaRPr lang="en-US" sz="2000" b="1" err="1">
              <a:cs typeface="Calibri"/>
            </a:endParaRPr>
          </a:p>
          <a:p>
            <a:r>
              <a:rPr lang="en-US" sz="2000" b="1"/>
              <a:t>Leonardo Bambini, Patrick di Fazio</a:t>
            </a:r>
            <a:endParaRPr lang="en-US" sz="2000" b="1">
              <a:cs typeface="Calibri"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7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A6663-C7C5-D804-FAB2-F98EAA974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4000" b="1">
                <a:cs typeface="Calibri Light"/>
              </a:rPr>
              <a:t>Hardware: Case</a:t>
            </a:r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126E9501-506F-FD19-3D8A-3C88C3FC8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481" y="3122722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Il case rende trasportabile il sistema</a:t>
            </a:r>
          </a:p>
          <a:p>
            <a:endParaRPr lang="en-US" sz="2200">
              <a:cs typeface="Calibri"/>
            </a:endParaRPr>
          </a:p>
          <a:p>
            <a:r>
              <a:rPr lang="en-US" sz="2200">
                <a:cs typeface="Calibri"/>
              </a:rPr>
              <a:t>Rende il Raspberry e tutta la componentistica stabile</a:t>
            </a:r>
          </a:p>
          <a:p>
            <a:endParaRPr lang="en-US" sz="2200">
              <a:cs typeface="Calibri"/>
            </a:endParaRPr>
          </a:p>
          <a:p>
            <a:r>
              <a:rPr lang="en-US" sz="2200">
                <a:cs typeface="Calibri"/>
              </a:rPr>
              <a:t>Composto in due parti</a:t>
            </a:r>
          </a:p>
        </p:txBody>
      </p:sp>
      <p:pic>
        <p:nvPicPr>
          <p:cNvPr id="15" name="Picture 15">
            <a:extLst>
              <a:ext uri="{FF2B5EF4-FFF2-40B4-BE49-F238E27FC236}">
                <a16:creationId xmlns:a16="http://schemas.microsoft.com/office/drawing/2014/main" id="{3D5E8CE8-E770-E95C-89AD-E7E9F0393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5213" y="640080"/>
            <a:ext cx="4126638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75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" name="Rectangle 107">
            <a:extLst>
              <a:ext uri="{FF2B5EF4-FFF2-40B4-BE49-F238E27FC236}">
                <a16:creationId xmlns:a16="http://schemas.microsoft.com/office/drawing/2014/main" id="{B6ECEE03-918F-43ED-A7B3-F1BDE3FCE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DF4123-0DB7-B381-9EE8-51856B2E2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0051"/>
            <a:ext cx="10515600" cy="12702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kern="1200" err="1">
                <a:latin typeface="+mj-lt"/>
                <a:ea typeface="+mj-ea"/>
                <a:cs typeface="+mj-cs"/>
              </a:rPr>
              <a:t>Risultato</a:t>
            </a:r>
            <a:r>
              <a:rPr lang="en-US" sz="4800" b="1" kern="1200">
                <a:latin typeface="+mj-lt"/>
                <a:ea typeface="+mj-ea"/>
                <a:cs typeface="+mj-cs"/>
              </a:rPr>
              <a:t> Finale</a:t>
            </a:r>
            <a:endParaRPr lang="en-US" sz="4800" b="1" kern="1200">
              <a:latin typeface="+mj-lt"/>
              <a:cs typeface="Calibri Light"/>
            </a:endParaRPr>
          </a:p>
        </p:txBody>
      </p:sp>
      <p:sp>
        <p:nvSpPr>
          <p:cNvPr id="116" name="sketch line">
            <a:extLst>
              <a:ext uri="{FF2B5EF4-FFF2-40B4-BE49-F238E27FC236}">
                <a16:creationId xmlns:a16="http://schemas.microsoft.com/office/drawing/2014/main" id="{010B55F0-C448-403A-8231-AD42A7BA2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2682" y="1661139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picture containing close&#10;&#10;Description automatically generated">
            <a:extLst>
              <a:ext uri="{FF2B5EF4-FFF2-40B4-BE49-F238E27FC236}">
                <a16:creationId xmlns:a16="http://schemas.microsoft.com/office/drawing/2014/main" id="{36482EF8-8754-FBBF-2BBA-77108667B4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10" r="3" b="6387"/>
          <a:stretch/>
        </p:blipFill>
        <p:spPr>
          <a:xfrm>
            <a:off x="510365" y="2604527"/>
            <a:ext cx="3524888" cy="3647338"/>
          </a:xfrm>
          <a:custGeom>
            <a:avLst/>
            <a:gdLst/>
            <a:ahLst/>
            <a:cxnLst/>
            <a:rect l="l" t="t" r="r" b="b"/>
            <a:pathLst>
              <a:path w="3524888" h="3647338">
                <a:moveTo>
                  <a:pt x="887181" y="60"/>
                </a:moveTo>
                <a:cubicBezTo>
                  <a:pt x="945946" y="-443"/>
                  <a:pt x="1004683" y="2214"/>
                  <a:pt x="1063120" y="9535"/>
                </a:cubicBezTo>
                <a:cubicBezTo>
                  <a:pt x="1192553" y="25206"/>
                  <a:pt x="1324035" y="29312"/>
                  <a:pt x="1454772" y="21769"/>
                </a:cubicBezTo>
                <a:cubicBezTo>
                  <a:pt x="1583729" y="15160"/>
                  <a:pt x="1712924" y="14714"/>
                  <a:pt x="1842239" y="16589"/>
                </a:cubicBezTo>
                <a:cubicBezTo>
                  <a:pt x="1958874" y="18285"/>
                  <a:pt x="2075629" y="18018"/>
                  <a:pt x="2192264" y="13196"/>
                </a:cubicBezTo>
                <a:cubicBezTo>
                  <a:pt x="2323253" y="7660"/>
                  <a:pt x="2454242" y="2928"/>
                  <a:pt x="2585114" y="13911"/>
                </a:cubicBezTo>
                <a:cubicBezTo>
                  <a:pt x="2699008" y="24482"/>
                  <a:pt x="2813668" y="29758"/>
                  <a:pt x="2928437" y="29714"/>
                </a:cubicBezTo>
                <a:cubicBezTo>
                  <a:pt x="3080601" y="28464"/>
                  <a:pt x="3232406" y="19625"/>
                  <a:pt x="3384330" y="14536"/>
                </a:cubicBezTo>
                <a:lnTo>
                  <a:pt x="3481468" y="12130"/>
                </a:lnTo>
                <a:lnTo>
                  <a:pt x="3481325" y="16098"/>
                </a:lnTo>
                <a:lnTo>
                  <a:pt x="3493308" y="84630"/>
                </a:lnTo>
                <a:lnTo>
                  <a:pt x="3493318" y="92959"/>
                </a:lnTo>
                <a:cubicBezTo>
                  <a:pt x="3495695" y="161085"/>
                  <a:pt x="3501168" y="229143"/>
                  <a:pt x="3512114" y="297090"/>
                </a:cubicBezTo>
                <a:cubicBezTo>
                  <a:pt x="3519231" y="340796"/>
                  <a:pt x="3524136" y="384681"/>
                  <a:pt x="3524809" y="428543"/>
                </a:cubicBezTo>
                <a:cubicBezTo>
                  <a:pt x="3525482" y="472405"/>
                  <a:pt x="3521924" y="516245"/>
                  <a:pt x="3512114" y="559861"/>
                </a:cubicBezTo>
                <a:cubicBezTo>
                  <a:pt x="3491119" y="656469"/>
                  <a:pt x="3485618" y="754605"/>
                  <a:pt x="3495724" y="852186"/>
                </a:cubicBezTo>
                <a:cubicBezTo>
                  <a:pt x="3504578" y="948437"/>
                  <a:pt x="3505176" y="1044867"/>
                  <a:pt x="3502664" y="1141386"/>
                </a:cubicBezTo>
                <a:cubicBezTo>
                  <a:pt x="3500391" y="1228440"/>
                  <a:pt x="3500750" y="1315584"/>
                  <a:pt x="3507210" y="1402639"/>
                </a:cubicBezTo>
                <a:cubicBezTo>
                  <a:pt x="3514626" y="1500407"/>
                  <a:pt x="3520966" y="1598176"/>
                  <a:pt x="3506252" y="1695857"/>
                </a:cubicBezTo>
                <a:cubicBezTo>
                  <a:pt x="3492089" y="1780866"/>
                  <a:pt x="3485019" y="1866447"/>
                  <a:pt x="3485079" y="1952109"/>
                </a:cubicBezTo>
                <a:cubicBezTo>
                  <a:pt x="3486753" y="2065682"/>
                  <a:pt x="3498595" y="2178986"/>
                  <a:pt x="3505415" y="2292381"/>
                </a:cubicBezTo>
                <a:cubicBezTo>
                  <a:pt x="3514746" y="2447918"/>
                  <a:pt x="3522761" y="2603544"/>
                  <a:pt x="3508406" y="2759171"/>
                </a:cubicBezTo>
                <a:cubicBezTo>
                  <a:pt x="3497997" y="2866762"/>
                  <a:pt x="3488427" y="2974352"/>
                  <a:pt x="3496442" y="3082389"/>
                </a:cubicBezTo>
                <a:cubicBezTo>
                  <a:pt x="3502066" y="3158639"/>
                  <a:pt x="3510200" y="3234980"/>
                  <a:pt x="3504816" y="3311409"/>
                </a:cubicBezTo>
                <a:lnTo>
                  <a:pt x="3500655" y="3407763"/>
                </a:lnTo>
                <a:lnTo>
                  <a:pt x="3500528" y="3407763"/>
                </a:lnTo>
                <a:lnTo>
                  <a:pt x="3500186" y="3418624"/>
                </a:lnTo>
                <a:lnTo>
                  <a:pt x="3498431" y="3459279"/>
                </a:lnTo>
                <a:lnTo>
                  <a:pt x="3498786" y="3476530"/>
                </a:lnTo>
                <a:lnTo>
                  <a:pt x="3500070" y="3476530"/>
                </a:lnTo>
                <a:lnTo>
                  <a:pt x="3504922" y="3592711"/>
                </a:lnTo>
                <a:lnTo>
                  <a:pt x="3504733" y="3642505"/>
                </a:lnTo>
                <a:lnTo>
                  <a:pt x="3344090" y="3645620"/>
                </a:lnTo>
                <a:cubicBezTo>
                  <a:pt x="3179267" y="3652578"/>
                  <a:pt x="3015642" y="3636699"/>
                  <a:pt x="2851776" y="3628492"/>
                </a:cubicBezTo>
                <a:cubicBezTo>
                  <a:pt x="2716167" y="3622675"/>
                  <a:pt x="2580186" y="3623335"/>
                  <a:pt x="2444683" y="3630454"/>
                </a:cubicBezTo>
                <a:cubicBezTo>
                  <a:pt x="2220221" y="3640802"/>
                  <a:pt x="1995758" y="3642229"/>
                  <a:pt x="1771055" y="3636431"/>
                </a:cubicBezTo>
                <a:cubicBezTo>
                  <a:pt x="1659183" y="3633576"/>
                  <a:pt x="1547429" y="3634736"/>
                  <a:pt x="1435676" y="3638305"/>
                </a:cubicBezTo>
                <a:cubicBezTo>
                  <a:pt x="1179420" y="3646601"/>
                  <a:pt x="923403" y="3637323"/>
                  <a:pt x="667265" y="3634558"/>
                </a:cubicBezTo>
                <a:cubicBezTo>
                  <a:pt x="569736" y="3633488"/>
                  <a:pt x="472205" y="3633665"/>
                  <a:pt x="374794" y="3637679"/>
                </a:cubicBezTo>
                <a:cubicBezTo>
                  <a:pt x="264415" y="3642140"/>
                  <a:pt x="154036" y="3643412"/>
                  <a:pt x="43657" y="3642932"/>
                </a:cubicBezTo>
                <a:lnTo>
                  <a:pt x="11965" y="3642429"/>
                </a:lnTo>
                <a:lnTo>
                  <a:pt x="24360" y="3479541"/>
                </a:lnTo>
                <a:cubicBezTo>
                  <a:pt x="26194" y="3423392"/>
                  <a:pt x="25594" y="3367189"/>
                  <a:pt x="22559" y="3311038"/>
                </a:cubicBezTo>
                <a:cubicBezTo>
                  <a:pt x="16343" y="3197955"/>
                  <a:pt x="-628" y="3084971"/>
                  <a:pt x="13594" y="2971689"/>
                </a:cubicBezTo>
                <a:cubicBezTo>
                  <a:pt x="38335" y="2776712"/>
                  <a:pt x="12519" y="2582431"/>
                  <a:pt x="4272" y="2387950"/>
                </a:cubicBezTo>
                <a:cubicBezTo>
                  <a:pt x="-3262" y="2237604"/>
                  <a:pt x="2250" y="2086990"/>
                  <a:pt x="20765" y="1937298"/>
                </a:cubicBezTo>
                <a:cubicBezTo>
                  <a:pt x="38958" y="1790576"/>
                  <a:pt x="37113" y="1642627"/>
                  <a:pt x="15268" y="1496252"/>
                </a:cubicBezTo>
                <a:cubicBezTo>
                  <a:pt x="7718" y="1430798"/>
                  <a:pt x="7400" y="1364898"/>
                  <a:pt x="14311" y="1299395"/>
                </a:cubicBezTo>
                <a:cubicBezTo>
                  <a:pt x="22640" y="1195064"/>
                  <a:pt x="20682" y="1090348"/>
                  <a:pt x="8455" y="986285"/>
                </a:cubicBezTo>
                <a:cubicBezTo>
                  <a:pt x="-8159" y="849535"/>
                  <a:pt x="3794" y="712390"/>
                  <a:pt x="9890" y="575540"/>
                </a:cubicBezTo>
                <a:cubicBezTo>
                  <a:pt x="14432" y="472556"/>
                  <a:pt x="17180" y="369671"/>
                  <a:pt x="12878" y="266688"/>
                </a:cubicBezTo>
                <a:lnTo>
                  <a:pt x="14418" y="21931"/>
                </a:lnTo>
                <a:lnTo>
                  <a:pt x="163536" y="23733"/>
                </a:lnTo>
                <a:cubicBezTo>
                  <a:pt x="346324" y="25875"/>
                  <a:pt x="528992" y="25875"/>
                  <a:pt x="711062" y="9535"/>
                </a:cubicBezTo>
                <a:cubicBezTo>
                  <a:pt x="769619" y="4223"/>
                  <a:pt x="828415" y="562"/>
                  <a:pt x="887181" y="60"/>
                </a:cubicBezTo>
                <a:close/>
              </a:path>
            </a:pathLst>
          </a:custGeom>
        </p:spPr>
      </p:pic>
      <p:pic>
        <p:nvPicPr>
          <p:cNvPr id="4" name="Picture 4" descr="A picture containing indoor, accessory&#10;&#10;Description automatically generated">
            <a:extLst>
              <a:ext uri="{FF2B5EF4-FFF2-40B4-BE49-F238E27FC236}">
                <a16:creationId xmlns:a16="http://schemas.microsoft.com/office/drawing/2014/main" id="{2C4C008E-78C4-ADB7-8DB2-DF8D1B05F3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522" r="3" b="6875"/>
          <a:stretch/>
        </p:blipFill>
        <p:spPr>
          <a:xfrm>
            <a:off x="4333556" y="2604527"/>
            <a:ext cx="3524888" cy="3647338"/>
          </a:xfrm>
          <a:custGeom>
            <a:avLst/>
            <a:gdLst/>
            <a:ahLst/>
            <a:cxnLst/>
            <a:rect l="l" t="t" r="r" b="b"/>
            <a:pathLst>
              <a:path w="3524888" h="3647338">
                <a:moveTo>
                  <a:pt x="887181" y="60"/>
                </a:moveTo>
                <a:cubicBezTo>
                  <a:pt x="945947" y="-443"/>
                  <a:pt x="1004683" y="2214"/>
                  <a:pt x="1063120" y="9535"/>
                </a:cubicBezTo>
                <a:cubicBezTo>
                  <a:pt x="1192553" y="25206"/>
                  <a:pt x="1324035" y="29312"/>
                  <a:pt x="1454772" y="21769"/>
                </a:cubicBezTo>
                <a:cubicBezTo>
                  <a:pt x="1583729" y="15160"/>
                  <a:pt x="1712924" y="14714"/>
                  <a:pt x="1842239" y="16589"/>
                </a:cubicBezTo>
                <a:cubicBezTo>
                  <a:pt x="1958874" y="18285"/>
                  <a:pt x="2075629" y="18018"/>
                  <a:pt x="2192264" y="13196"/>
                </a:cubicBezTo>
                <a:cubicBezTo>
                  <a:pt x="2323253" y="7660"/>
                  <a:pt x="2454242" y="2928"/>
                  <a:pt x="2585114" y="13911"/>
                </a:cubicBezTo>
                <a:cubicBezTo>
                  <a:pt x="2699008" y="24482"/>
                  <a:pt x="2813669" y="29758"/>
                  <a:pt x="2928437" y="29714"/>
                </a:cubicBezTo>
                <a:cubicBezTo>
                  <a:pt x="3080601" y="28464"/>
                  <a:pt x="3232406" y="19625"/>
                  <a:pt x="3384330" y="14536"/>
                </a:cubicBezTo>
                <a:lnTo>
                  <a:pt x="3481468" y="12130"/>
                </a:lnTo>
                <a:lnTo>
                  <a:pt x="3481325" y="16098"/>
                </a:lnTo>
                <a:lnTo>
                  <a:pt x="3493308" y="84630"/>
                </a:lnTo>
                <a:lnTo>
                  <a:pt x="3493318" y="92959"/>
                </a:lnTo>
                <a:cubicBezTo>
                  <a:pt x="3495695" y="161085"/>
                  <a:pt x="3501169" y="229143"/>
                  <a:pt x="3512114" y="297090"/>
                </a:cubicBezTo>
                <a:cubicBezTo>
                  <a:pt x="3519231" y="340796"/>
                  <a:pt x="3524136" y="384681"/>
                  <a:pt x="3524809" y="428543"/>
                </a:cubicBezTo>
                <a:cubicBezTo>
                  <a:pt x="3525482" y="472405"/>
                  <a:pt x="3521924" y="516245"/>
                  <a:pt x="3512114" y="559861"/>
                </a:cubicBezTo>
                <a:cubicBezTo>
                  <a:pt x="3491119" y="656469"/>
                  <a:pt x="3485618" y="754605"/>
                  <a:pt x="3495724" y="852186"/>
                </a:cubicBezTo>
                <a:cubicBezTo>
                  <a:pt x="3504578" y="948437"/>
                  <a:pt x="3505176" y="1044867"/>
                  <a:pt x="3502664" y="1141386"/>
                </a:cubicBezTo>
                <a:cubicBezTo>
                  <a:pt x="3500391" y="1228440"/>
                  <a:pt x="3500750" y="1315584"/>
                  <a:pt x="3507210" y="1402639"/>
                </a:cubicBezTo>
                <a:cubicBezTo>
                  <a:pt x="3514626" y="1500407"/>
                  <a:pt x="3520966" y="1598176"/>
                  <a:pt x="3506252" y="1695857"/>
                </a:cubicBezTo>
                <a:cubicBezTo>
                  <a:pt x="3492089" y="1780866"/>
                  <a:pt x="3485019" y="1866447"/>
                  <a:pt x="3485079" y="1952109"/>
                </a:cubicBezTo>
                <a:cubicBezTo>
                  <a:pt x="3486753" y="2065682"/>
                  <a:pt x="3498596" y="2178986"/>
                  <a:pt x="3505415" y="2292381"/>
                </a:cubicBezTo>
                <a:cubicBezTo>
                  <a:pt x="3514746" y="2447918"/>
                  <a:pt x="3522761" y="2603544"/>
                  <a:pt x="3508406" y="2759171"/>
                </a:cubicBezTo>
                <a:cubicBezTo>
                  <a:pt x="3497997" y="2866762"/>
                  <a:pt x="3488428" y="2974352"/>
                  <a:pt x="3496442" y="3082389"/>
                </a:cubicBezTo>
                <a:cubicBezTo>
                  <a:pt x="3502066" y="3158639"/>
                  <a:pt x="3510200" y="3234980"/>
                  <a:pt x="3504816" y="3311409"/>
                </a:cubicBezTo>
                <a:lnTo>
                  <a:pt x="3500655" y="3407763"/>
                </a:lnTo>
                <a:lnTo>
                  <a:pt x="3500528" y="3407763"/>
                </a:lnTo>
                <a:lnTo>
                  <a:pt x="3500186" y="3418624"/>
                </a:lnTo>
                <a:lnTo>
                  <a:pt x="3498431" y="3459279"/>
                </a:lnTo>
                <a:lnTo>
                  <a:pt x="3498786" y="3476530"/>
                </a:lnTo>
                <a:lnTo>
                  <a:pt x="3500070" y="3476530"/>
                </a:lnTo>
                <a:lnTo>
                  <a:pt x="3504922" y="3592711"/>
                </a:lnTo>
                <a:lnTo>
                  <a:pt x="3504733" y="3642505"/>
                </a:lnTo>
                <a:lnTo>
                  <a:pt x="3344090" y="3645620"/>
                </a:lnTo>
                <a:cubicBezTo>
                  <a:pt x="3179268" y="3652578"/>
                  <a:pt x="3015642" y="3636699"/>
                  <a:pt x="2851776" y="3628492"/>
                </a:cubicBezTo>
                <a:cubicBezTo>
                  <a:pt x="2716167" y="3622675"/>
                  <a:pt x="2580186" y="3623335"/>
                  <a:pt x="2444683" y="3630454"/>
                </a:cubicBezTo>
                <a:cubicBezTo>
                  <a:pt x="2220221" y="3640802"/>
                  <a:pt x="1995758" y="3642229"/>
                  <a:pt x="1771055" y="3636431"/>
                </a:cubicBezTo>
                <a:cubicBezTo>
                  <a:pt x="1659183" y="3633576"/>
                  <a:pt x="1547429" y="3634736"/>
                  <a:pt x="1435676" y="3638305"/>
                </a:cubicBezTo>
                <a:cubicBezTo>
                  <a:pt x="1179420" y="3646601"/>
                  <a:pt x="923403" y="3637323"/>
                  <a:pt x="667265" y="3634558"/>
                </a:cubicBezTo>
                <a:cubicBezTo>
                  <a:pt x="569736" y="3633488"/>
                  <a:pt x="472205" y="3633665"/>
                  <a:pt x="374794" y="3637679"/>
                </a:cubicBezTo>
                <a:cubicBezTo>
                  <a:pt x="264415" y="3642140"/>
                  <a:pt x="154036" y="3643412"/>
                  <a:pt x="43657" y="3642932"/>
                </a:cubicBezTo>
                <a:lnTo>
                  <a:pt x="11965" y="3642429"/>
                </a:lnTo>
                <a:lnTo>
                  <a:pt x="24360" y="3479541"/>
                </a:lnTo>
                <a:cubicBezTo>
                  <a:pt x="26194" y="3423392"/>
                  <a:pt x="25594" y="3367189"/>
                  <a:pt x="22559" y="3311038"/>
                </a:cubicBezTo>
                <a:cubicBezTo>
                  <a:pt x="16343" y="3197955"/>
                  <a:pt x="-628" y="3084971"/>
                  <a:pt x="13594" y="2971689"/>
                </a:cubicBezTo>
                <a:cubicBezTo>
                  <a:pt x="38335" y="2776712"/>
                  <a:pt x="12519" y="2582431"/>
                  <a:pt x="4272" y="2387950"/>
                </a:cubicBezTo>
                <a:cubicBezTo>
                  <a:pt x="-3262" y="2237604"/>
                  <a:pt x="2250" y="2086990"/>
                  <a:pt x="20765" y="1937298"/>
                </a:cubicBezTo>
                <a:cubicBezTo>
                  <a:pt x="38958" y="1790576"/>
                  <a:pt x="37113" y="1642627"/>
                  <a:pt x="15268" y="1496252"/>
                </a:cubicBezTo>
                <a:cubicBezTo>
                  <a:pt x="7718" y="1430798"/>
                  <a:pt x="7400" y="1364898"/>
                  <a:pt x="14311" y="1299395"/>
                </a:cubicBezTo>
                <a:cubicBezTo>
                  <a:pt x="22640" y="1195064"/>
                  <a:pt x="20682" y="1090348"/>
                  <a:pt x="8455" y="986285"/>
                </a:cubicBezTo>
                <a:cubicBezTo>
                  <a:pt x="-8159" y="849535"/>
                  <a:pt x="3794" y="712390"/>
                  <a:pt x="9890" y="575540"/>
                </a:cubicBezTo>
                <a:cubicBezTo>
                  <a:pt x="14432" y="472556"/>
                  <a:pt x="17180" y="369671"/>
                  <a:pt x="12878" y="266688"/>
                </a:cubicBezTo>
                <a:lnTo>
                  <a:pt x="14418" y="21931"/>
                </a:lnTo>
                <a:lnTo>
                  <a:pt x="163536" y="23733"/>
                </a:lnTo>
                <a:cubicBezTo>
                  <a:pt x="346324" y="25875"/>
                  <a:pt x="528992" y="25875"/>
                  <a:pt x="711062" y="9535"/>
                </a:cubicBezTo>
                <a:cubicBezTo>
                  <a:pt x="769619" y="4223"/>
                  <a:pt x="828415" y="562"/>
                  <a:pt x="887181" y="60"/>
                </a:cubicBezTo>
                <a:close/>
              </a:path>
            </a:pathLst>
          </a:custGeom>
        </p:spPr>
      </p:pic>
      <p:pic>
        <p:nvPicPr>
          <p:cNvPr id="5" name="Picture 5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72064534-8F72-BDC1-F3E6-607F41CFC2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99" r="22020" b="2"/>
          <a:stretch/>
        </p:blipFill>
        <p:spPr>
          <a:xfrm>
            <a:off x="8156747" y="2604528"/>
            <a:ext cx="3524888" cy="3647338"/>
          </a:xfrm>
          <a:custGeom>
            <a:avLst/>
            <a:gdLst/>
            <a:ahLst/>
            <a:cxnLst/>
            <a:rect l="l" t="t" r="r" b="b"/>
            <a:pathLst>
              <a:path w="3524888" h="3647338">
                <a:moveTo>
                  <a:pt x="887180" y="60"/>
                </a:moveTo>
                <a:cubicBezTo>
                  <a:pt x="945946" y="-442"/>
                  <a:pt x="1004683" y="2214"/>
                  <a:pt x="1063120" y="9535"/>
                </a:cubicBezTo>
                <a:cubicBezTo>
                  <a:pt x="1192553" y="25206"/>
                  <a:pt x="1324035" y="29312"/>
                  <a:pt x="1454772" y="21769"/>
                </a:cubicBezTo>
                <a:cubicBezTo>
                  <a:pt x="1583729" y="15160"/>
                  <a:pt x="1712924" y="14714"/>
                  <a:pt x="1842239" y="16589"/>
                </a:cubicBezTo>
                <a:cubicBezTo>
                  <a:pt x="1958874" y="18285"/>
                  <a:pt x="2075628" y="18018"/>
                  <a:pt x="2192263" y="13196"/>
                </a:cubicBezTo>
                <a:cubicBezTo>
                  <a:pt x="2323253" y="7660"/>
                  <a:pt x="2454242" y="2928"/>
                  <a:pt x="2585113" y="13911"/>
                </a:cubicBezTo>
                <a:cubicBezTo>
                  <a:pt x="2699008" y="24482"/>
                  <a:pt x="2813668" y="29758"/>
                  <a:pt x="2928437" y="29714"/>
                </a:cubicBezTo>
                <a:cubicBezTo>
                  <a:pt x="3080601" y="28464"/>
                  <a:pt x="3232406" y="19625"/>
                  <a:pt x="3384330" y="14536"/>
                </a:cubicBezTo>
                <a:lnTo>
                  <a:pt x="3481468" y="12130"/>
                </a:lnTo>
                <a:lnTo>
                  <a:pt x="3481325" y="16098"/>
                </a:lnTo>
                <a:lnTo>
                  <a:pt x="3493308" y="84630"/>
                </a:lnTo>
                <a:lnTo>
                  <a:pt x="3493318" y="92959"/>
                </a:lnTo>
                <a:cubicBezTo>
                  <a:pt x="3495694" y="161085"/>
                  <a:pt x="3501168" y="229143"/>
                  <a:pt x="3512114" y="297090"/>
                </a:cubicBezTo>
                <a:cubicBezTo>
                  <a:pt x="3519231" y="340796"/>
                  <a:pt x="3524136" y="384681"/>
                  <a:pt x="3524809" y="428543"/>
                </a:cubicBezTo>
                <a:cubicBezTo>
                  <a:pt x="3525482" y="472405"/>
                  <a:pt x="3521923" y="516245"/>
                  <a:pt x="3512114" y="559861"/>
                </a:cubicBezTo>
                <a:cubicBezTo>
                  <a:pt x="3491119" y="656469"/>
                  <a:pt x="3485617" y="754605"/>
                  <a:pt x="3495724" y="852186"/>
                </a:cubicBezTo>
                <a:cubicBezTo>
                  <a:pt x="3504577" y="948437"/>
                  <a:pt x="3505176" y="1044867"/>
                  <a:pt x="3502664" y="1141386"/>
                </a:cubicBezTo>
                <a:cubicBezTo>
                  <a:pt x="3500391" y="1228440"/>
                  <a:pt x="3500749" y="1315584"/>
                  <a:pt x="3507210" y="1402639"/>
                </a:cubicBezTo>
                <a:cubicBezTo>
                  <a:pt x="3514626" y="1500407"/>
                  <a:pt x="3520966" y="1598176"/>
                  <a:pt x="3506251" y="1695857"/>
                </a:cubicBezTo>
                <a:cubicBezTo>
                  <a:pt x="3492089" y="1780866"/>
                  <a:pt x="3485019" y="1866447"/>
                  <a:pt x="3485079" y="1952109"/>
                </a:cubicBezTo>
                <a:cubicBezTo>
                  <a:pt x="3486753" y="2065682"/>
                  <a:pt x="3498595" y="2178986"/>
                  <a:pt x="3505414" y="2292381"/>
                </a:cubicBezTo>
                <a:cubicBezTo>
                  <a:pt x="3514746" y="2447918"/>
                  <a:pt x="3522760" y="2603544"/>
                  <a:pt x="3508405" y="2759171"/>
                </a:cubicBezTo>
                <a:cubicBezTo>
                  <a:pt x="3497997" y="2866762"/>
                  <a:pt x="3488427" y="2974352"/>
                  <a:pt x="3496442" y="3082389"/>
                </a:cubicBezTo>
                <a:cubicBezTo>
                  <a:pt x="3502065" y="3158639"/>
                  <a:pt x="3510200" y="3234980"/>
                  <a:pt x="3504816" y="3311409"/>
                </a:cubicBezTo>
                <a:lnTo>
                  <a:pt x="3500655" y="3407763"/>
                </a:lnTo>
                <a:lnTo>
                  <a:pt x="3500528" y="3407763"/>
                </a:lnTo>
                <a:lnTo>
                  <a:pt x="3500186" y="3418624"/>
                </a:lnTo>
                <a:lnTo>
                  <a:pt x="3498431" y="3459279"/>
                </a:lnTo>
                <a:lnTo>
                  <a:pt x="3498786" y="3476530"/>
                </a:lnTo>
                <a:lnTo>
                  <a:pt x="3500070" y="3476530"/>
                </a:lnTo>
                <a:lnTo>
                  <a:pt x="3504922" y="3592711"/>
                </a:lnTo>
                <a:lnTo>
                  <a:pt x="3504733" y="3642505"/>
                </a:lnTo>
                <a:lnTo>
                  <a:pt x="3344090" y="3645620"/>
                </a:lnTo>
                <a:cubicBezTo>
                  <a:pt x="3179267" y="3652578"/>
                  <a:pt x="3015642" y="3636699"/>
                  <a:pt x="2851776" y="3628492"/>
                </a:cubicBezTo>
                <a:cubicBezTo>
                  <a:pt x="2716167" y="3622675"/>
                  <a:pt x="2580186" y="3623335"/>
                  <a:pt x="2444683" y="3630454"/>
                </a:cubicBezTo>
                <a:cubicBezTo>
                  <a:pt x="2220221" y="3640802"/>
                  <a:pt x="1995757" y="3642229"/>
                  <a:pt x="1771055" y="3636431"/>
                </a:cubicBezTo>
                <a:cubicBezTo>
                  <a:pt x="1659183" y="3633576"/>
                  <a:pt x="1547429" y="3634736"/>
                  <a:pt x="1435675" y="3638305"/>
                </a:cubicBezTo>
                <a:cubicBezTo>
                  <a:pt x="1179419" y="3646601"/>
                  <a:pt x="923403" y="3637323"/>
                  <a:pt x="667265" y="3634558"/>
                </a:cubicBezTo>
                <a:cubicBezTo>
                  <a:pt x="569736" y="3633488"/>
                  <a:pt x="472205" y="3633665"/>
                  <a:pt x="374793" y="3637679"/>
                </a:cubicBezTo>
                <a:cubicBezTo>
                  <a:pt x="264415" y="3642140"/>
                  <a:pt x="154036" y="3643412"/>
                  <a:pt x="43657" y="3642932"/>
                </a:cubicBezTo>
                <a:lnTo>
                  <a:pt x="11965" y="3642429"/>
                </a:lnTo>
                <a:lnTo>
                  <a:pt x="24360" y="3479541"/>
                </a:lnTo>
                <a:cubicBezTo>
                  <a:pt x="26194" y="3423392"/>
                  <a:pt x="25594" y="3367189"/>
                  <a:pt x="22559" y="3311038"/>
                </a:cubicBezTo>
                <a:cubicBezTo>
                  <a:pt x="16343" y="3197955"/>
                  <a:pt x="-628" y="3084971"/>
                  <a:pt x="13594" y="2971689"/>
                </a:cubicBezTo>
                <a:cubicBezTo>
                  <a:pt x="38335" y="2776712"/>
                  <a:pt x="12519" y="2582431"/>
                  <a:pt x="4272" y="2387950"/>
                </a:cubicBezTo>
                <a:cubicBezTo>
                  <a:pt x="-3262" y="2237604"/>
                  <a:pt x="2250" y="2086990"/>
                  <a:pt x="20765" y="1937298"/>
                </a:cubicBezTo>
                <a:cubicBezTo>
                  <a:pt x="38958" y="1790576"/>
                  <a:pt x="37113" y="1642627"/>
                  <a:pt x="15268" y="1496252"/>
                </a:cubicBezTo>
                <a:cubicBezTo>
                  <a:pt x="7718" y="1430798"/>
                  <a:pt x="7400" y="1364898"/>
                  <a:pt x="14311" y="1299395"/>
                </a:cubicBezTo>
                <a:cubicBezTo>
                  <a:pt x="22640" y="1195064"/>
                  <a:pt x="20682" y="1090348"/>
                  <a:pt x="8455" y="986285"/>
                </a:cubicBezTo>
                <a:cubicBezTo>
                  <a:pt x="-8159" y="849535"/>
                  <a:pt x="3794" y="712390"/>
                  <a:pt x="9890" y="575540"/>
                </a:cubicBezTo>
                <a:cubicBezTo>
                  <a:pt x="14432" y="472556"/>
                  <a:pt x="17180" y="369671"/>
                  <a:pt x="12878" y="266688"/>
                </a:cubicBezTo>
                <a:lnTo>
                  <a:pt x="14418" y="21931"/>
                </a:lnTo>
                <a:lnTo>
                  <a:pt x="163536" y="23733"/>
                </a:lnTo>
                <a:cubicBezTo>
                  <a:pt x="346324" y="25875"/>
                  <a:pt x="528992" y="25875"/>
                  <a:pt x="711061" y="9535"/>
                </a:cubicBezTo>
                <a:cubicBezTo>
                  <a:pt x="769618" y="4223"/>
                  <a:pt x="828414" y="562"/>
                  <a:pt x="887180" y="6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53302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B6D861F1-F386-4A7D-A4BF-3BEB82DEB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562DFC44-A40C-4573-9230-B3EDB3EC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684398"/>
            <a:ext cx="11167447" cy="5206040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9B3BC9-A7CB-B973-1692-7190B8D44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1408153"/>
            <a:ext cx="10168128" cy="1315035"/>
          </a:xfrm>
        </p:spPr>
        <p:txBody>
          <a:bodyPr>
            <a:normAutofit/>
          </a:bodyPr>
          <a:lstStyle/>
          <a:p>
            <a:r>
              <a:rPr lang="en-US" sz="4000" b="1" err="1"/>
              <a:t>Conclusioni</a:t>
            </a:r>
            <a:endParaRPr lang="en-US" sz="4000" b="1">
              <a:cs typeface="Calibri Ligh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589D35-CF9F-4DE9-A792-8571A09E9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1713627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40FBD-CE06-F721-0EF5-9DDF4B04B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962656"/>
            <a:ext cx="10168128" cy="26243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59410" indent="-359410"/>
            <a:r>
              <a:rPr lang="en-US" sz="2000"/>
              <a:t>Il </a:t>
            </a:r>
            <a:r>
              <a:rPr lang="en-US" sz="2000" err="1"/>
              <a:t>sistema</a:t>
            </a:r>
            <a:r>
              <a:rPr lang="en-US" sz="2000"/>
              <a:t> </a:t>
            </a:r>
            <a:r>
              <a:rPr lang="en-US" sz="2000" err="1"/>
              <a:t>funziona</a:t>
            </a:r>
            <a:r>
              <a:rPr lang="en-US" sz="2000"/>
              <a:t> </a:t>
            </a:r>
            <a:r>
              <a:rPr lang="en-US" sz="2000" err="1"/>
              <a:t>correttamente</a:t>
            </a:r>
            <a:r>
              <a:rPr lang="en-US" sz="2000"/>
              <a:t> in </a:t>
            </a:r>
            <a:r>
              <a:rPr lang="en-US" sz="2000" err="1"/>
              <a:t>maniera</a:t>
            </a:r>
            <a:r>
              <a:rPr lang="en-US" sz="2000"/>
              <a:t> </a:t>
            </a:r>
            <a:r>
              <a:rPr lang="en-US" sz="2000" err="1"/>
              <a:t>trasparente</a:t>
            </a:r>
            <a:r>
              <a:rPr lang="en-US" sz="2000"/>
              <a:t> </a:t>
            </a:r>
            <a:r>
              <a:rPr lang="en-US" sz="2000" err="1"/>
              <a:t>all'utente</a:t>
            </a:r>
            <a:endParaRPr lang="en-US" sz="2000" err="1">
              <a:cs typeface="Calibri"/>
            </a:endParaRPr>
          </a:p>
          <a:p>
            <a:pPr marL="359410" indent="-359410"/>
            <a:r>
              <a:rPr lang="en-US" sz="2000"/>
              <a:t>La webcam non è un mezzo </a:t>
            </a:r>
            <a:r>
              <a:rPr lang="en-US" sz="2000" err="1"/>
              <a:t>sicuro</a:t>
            </a:r>
            <a:r>
              <a:rPr lang="en-US" sz="2000"/>
              <a:t> per le </a:t>
            </a:r>
            <a:r>
              <a:rPr lang="en-US" sz="2000" err="1"/>
              <a:t>autenticazioni</a:t>
            </a:r>
            <a:r>
              <a:rPr lang="en-US" sz="2000"/>
              <a:t> ma è molto </a:t>
            </a:r>
            <a:r>
              <a:rPr lang="en-US" sz="2000" err="1"/>
              <a:t>comune</a:t>
            </a:r>
            <a:endParaRPr lang="en-US" sz="2000" err="1">
              <a:cs typeface="Calibri"/>
            </a:endParaRPr>
          </a:p>
          <a:p>
            <a:pPr marL="359410" indent="-359410"/>
            <a:r>
              <a:rPr lang="en-US" sz="2000">
                <a:cs typeface="Calibri"/>
              </a:rPr>
              <a:t>Progetto </a:t>
            </a:r>
            <a:r>
              <a:rPr lang="en-US" sz="2000" err="1">
                <a:cs typeface="Calibri"/>
              </a:rPr>
              <a:t>estensibile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mediante</a:t>
            </a:r>
            <a:r>
              <a:rPr lang="en-US" sz="2000">
                <a:cs typeface="Calibri"/>
              </a:rPr>
              <a:t> moduli </a:t>
            </a:r>
            <a:r>
              <a:rPr lang="en-US" sz="2000" err="1">
                <a:cs typeface="Calibri"/>
              </a:rPr>
              <a:t>biometrici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più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sicuri</a:t>
            </a:r>
            <a:endParaRPr lang="en-US" sz="2000" err="1"/>
          </a:p>
          <a:p>
            <a:pPr marL="359410" indent="-359410"/>
            <a:r>
              <a:rPr lang="en-US" sz="2000" err="1"/>
              <a:t>Possibili</a:t>
            </a:r>
            <a:r>
              <a:rPr lang="en-US" sz="2000"/>
              <a:t> </a:t>
            </a:r>
            <a:r>
              <a:rPr lang="en-US" sz="2000" err="1"/>
              <a:t>sviluppi</a:t>
            </a:r>
            <a:r>
              <a:rPr lang="en-US" sz="2000"/>
              <a:t> </a:t>
            </a:r>
            <a:r>
              <a:rPr lang="en-US" sz="2000" err="1"/>
              <a:t>futuri</a:t>
            </a:r>
            <a:r>
              <a:rPr lang="en-US" sz="2000"/>
              <a:t>: identity federation con </a:t>
            </a:r>
            <a:r>
              <a:rPr lang="en-US" sz="2000" err="1"/>
              <a:t>riconoscimento</a:t>
            </a:r>
            <a:r>
              <a:rPr lang="en-US" sz="2000"/>
              <a:t> </a:t>
            </a:r>
            <a:r>
              <a:rPr lang="en-US" sz="2000" err="1"/>
              <a:t>facciale</a:t>
            </a:r>
            <a:endParaRPr lang="en-US" sz="2000" err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8263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8E073-3248-A620-8F72-4F08E09EA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493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/>
              <a:t>Demo</a:t>
            </a:r>
            <a:endParaRPr lang="en-US" sz="4800" b="1">
              <a:cs typeface="Calibri Light"/>
            </a:endParaRPr>
          </a:p>
        </p:txBody>
      </p:sp>
      <p:pic>
        <p:nvPicPr>
          <p:cNvPr id="9" name="Online Media 8" title="demo_PAM_raspberry.mp4">
            <a:hlinkClick r:id="" action="ppaction://media"/>
            <a:extLst>
              <a:ext uri="{FF2B5EF4-FFF2-40B4-BE49-F238E27FC236}">
                <a16:creationId xmlns:a16="http://schemas.microsoft.com/office/drawing/2014/main" id="{41CC8522-6A2D-C958-44DF-03C72D1C75B7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65004" y="1050487"/>
            <a:ext cx="8461991" cy="5546507"/>
          </a:xfrm>
        </p:spPr>
      </p:pic>
    </p:spTree>
    <p:extLst>
      <p:ext uri="{BB962C8B-B14F-4D97-AF65-F5344CB8AC3E}">
        <p14:creationId xmlns:p14="http://schemas.microsoft.com/office/powerpoint/2010/main" val="1210843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E777E57D-6A88-4B5B-A068-2BA7FF4E8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ABE41F-59EE-7078-E053-274B1580F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2920"/>
            <a:ext cx="10509504" cy="1975104"/>
          </a:xfrm>
        </p:spPr>
        <p:txBody>
          <a:bodyPr anchor="b">
            <a:normAutofit/>
          </a:bodyPr>
          <a:lstStyle/>
          <a:p>
            <a:r>
              <a:rPr lang="en-US" sz="4800" b="1" err="1"/>
              <a:t>Introduzione</a:t>
            </a:r>
            <a:endParaRPr lang="en-US" sz="4800" b="1">
              <a:cs typeface="Calibri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289407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C88DCD9-08D3-626F-98DF-C6DDDB127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28416"/>
            <a:ext cx="10509504" cy="27157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59410" indent="-359410"/>
            <a:r>
              <a:rPr lang="en-US" sz="2200"/>
              <a:t>Il </a:t>
            </a:r>
            <a:r>
              <a:rPr lang="en-US" sz="2200" err="1"/>
              <a:t>progetto</a:t>
            </a:r>
            <a:r>
              <a:rPr lang="en-US" sz="2200"/>
              <a:t> </a:t>
            </a:r>
            <a:r>
              <a:rPr lang="en-US" sz="2200" err="1"/>
              <a:t>prevede</a:t>
            </a:r>
            <a:r>
              <a:rPr lang="en-US" sz="2200"/>
              <a:t> la </a:t>
            </a:r>
            <a:r>
              <a:rPr lang="en-US" sz="2200" err="1"/>
              <a:t>creazione</a:t>
            </a:r>
            <a:r>
              <a:rPr lang="en-US" sz="2200"/>
              <a:t> di un </a:t>
            </a:r>
            <a:r>
              <a:rPr lang="en-US" sz="2200" err="1"/>
              <a:t>sistema</a:t>
            </a:r>
            <a:r>
              <a:rPr lang="en-US" sz="2200"/>
              <a:t> di </a:t>
            </a:r>
            <a:r>
              <a:rPr lang="en-US" sz="2200" err="1"/>
              <a:t>autenticazione</a:t>
            </a:r>
            <a:r>
              <a:rPr lang="en-US" sz="2200"/>
              <a:t> </a:t>
            </a:r>
            <a:r>
              <a:rPr lang="en-US" sz="2200" err="1"/>
              <a:t>facciale</a:t>
            </a:r>
            <a:r>
              <a:rPr lang="en-US" sz="2200"/>
              <a:t> </a:t>
            </a:r>
            <a:r>
              <a:rPr lang="en-US" sz="2200" err="1"/>
              <a:t>usando</a:t>
            </a:r>
            <a:r>
              <a:rPr lang="en-US" sz="2200"/>
              <a:t> PAM</a:t>
            </a:r>
          </a:p>
          <a:p>
            <a:pPr marL="359410" indent="-359410"/>
            <a:endParaRPr lang="en-US" sz="2200"/>
          </a:p>
          <a:p>
            <a:pPr marL="359410" indent="-359410"/>
            <a:r>
              <a:rPr lang="en-US" sz="2200"/>
              <a:t>Il </a:t>
            </a:r>
            <a:r>
              <a:rPr lang="en-US" sz="2200" err="1"/>
              <a:t>caso</a:t>
            </a:r>
            <a:r>
              <a:rPr lang="en-US" sz="2200"/>
              <a:t> </a:t>
            </a:r>
            <a:r>
              <a:rPr lang="en-US" sz="2200" err="1"/>
              <a:t>d'uso</a:t>
            </a:r>
            <a:r>
              <a:rPr lang="en-US" sz="2200"/>
              <a:t> </a:t>
            </a:r>
            <a:r>
              <a:rPr lang="en-US" sz="2200" err="1"/>
              <a:t>considerato</a:t>
            </a:r>
            <a:r>
              <a:rPr lang="en-US" sz="2200"/>
              <a:t> è </a:t>
            </a:r>
            <a:r>
              <a:rPr lang="en-US" sz="2200" err="1"/>
              <a:t>l'autenticazione</a:t>
            </a:r>
            <a:r>
              <a:rPr lang="en-US" sz="2200"/>
              <a:t> </a:t>
            </a:r>
            <a:r>
              <a:rPr lang="en-US" sz="2200" err="1"/>
              <a:t>su</a:t>
            </a:r>
            <a:r>
              <a:rPr lang="en-US" sz="2200"/>
              <a:t> Linux</a:t>
            </a:r>
            <a:endParaRPr lang="en-US" sz="2200">
              <a:cs typeface="Calibri"/>
            </a:endParaRPr>
          </a:p>
          <a:p>
            <a:pPr marL="359410" indent="-359410"/>
            <a:endParaRPr lang="en-US" sz="2200">
              <a:cs typeface="Calibri"/>
            </a:endParaRPr>
          </a:p>
          <a:p>
            <a:pPr marL="359410" indent="-359410"/>
            <a:r>
              <a:rPr lang="en-US" sz="2200" err="1">
                <a:cs typeface="Calibri"/>
              </a:rPr>
              <a:t>Applicativo</a:t>
            </a:r>
            <a:r>
              <a:rPr lang="en-US" sz="2200">
                <a:cs typeface="Calibri"/>
              </a:rPr>
              <a:t> </a:t>
            </a:r>
            <a:r>
              <a:rPr lang="en-US" sz="2200" err="1">
                <a:cs typeface="Calibri"/>
              </a:rPr>
              <a:t>funzionante</a:t>
            </a:r>
            <a:r>
              <a:rPr lang="en-US" sz="2200">
                <a:cs typeface="Calibri"/>
              </a:rPr>
              <a:t> </a:t>
            </a:r>
            <a:r>
              <a:rPr lang="en-US" sz="2200" err="1">
                <a:cs typeface="Calibri"/>
              </a:rPr>
              <a:t>su</a:t>
            </a:r>
            <a:r>
              <a:rPr lang="en-US" sz="2200">
                <a:cs typeface="Calibri"/>
              </a:rPr>
              <a:t> Raspberry Pi e </a:t>
            </a:r>
            <a:r>
              <a:rPr lang="en-US" sz="2200" err="1">
                <a:cs typeface="Calibri"/>
              </a:rPr>
              <a:t>architetture</a:t>
            </a:r>
            <a:r>
              <a:rPr lang="en-US" sz="2200">
                <a:cs typeface="Calibri"/>
              </a:rPr>
              <a:t> x86_64</a:t>
            </a:r>
          </a:p>
        </p:txBody>
      </p:sp>
    </p:spTree>
    <p:extLst>
      <p:ext uri="{BB962C8B-B14F-4D97-AF65-F5344CB8AC3E}">
        <p14:creationId xmlns:p14="http://schemas.microsoft.com/office/powerpoint/2010/main" val="359985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CD2C00-2B06-3D1D-16C2-B5B64CD5D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 b="1">
                <a:cs typeface="Calibri Light"/>
              </a:rPr>
              <a:t>Sviluppo del Progetto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EA61AC80-75B1-2BCC-49AA-72D704F498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0468532"/>
              </p:ext>
            </p:extLst>
          </p:nvPr>
        </p:nvGraphicFramePr>
        <p:xfrm>
          <a:off x="838200" y="2816964"/>
          <a:ext cx="10515600" cy="335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8" name="TextBox 147">
            <a:extLst>
              <a:ext uri="{FF2B5EF4-FFF2-40B4-BE49-F238E27FC236}">
                <a16:creationId xmlns:a16="http://schemas.microsoft.com/office/drawing/2014/main" id="{AEBCCE33-2898-C4BC-9F82-BC2C4C32D2EE}"/>
              </a:ext>
            </a:extLst>
          </p:cNvPr>
          <p:cNvSpPr txBox="1"/>
          <p:nvPr/>
        </p:nvSpPr>
        <p:spPr>
          <a:xfrm>
            <a:off x="835979" y="2041863"/>
            <a:ext cx="7264893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>
                <a:ea typeface="+mn-lt"/>
                <a:cs typeface="+mn-lt"/>
              </a:rPr>
              <a:t>Il </a:t>
            </a:r>
            <a:r>
              <a:rPr lang="en-US" sz="2200" err="1">
                <a:ea typeface="+mn-lt"/>
                <a:cs typeface="+mn-lt"/>
              </a:rPr>
              <a:t>progetto</a:t>
            </a:r>
            <a:r>
              <a:rPr lang="en-US" sz="2200">
                <a:ea typeface="+mn-lt"/>
                <a:cs typeface="+mn-lt"/>
              </a:rPr>
              <a:t> è </a:t>
            </a:r>
            <a:r>
              <a:rPr lang="en-US" sz="2200" err="1">
                <a:ea typeface="+mn-lt"/>
                <a:cs typeface="+mn-lt"/>
              </a:rPr>
              <a:t>stato</a:t>
            </a:r>
            <a:r>
              <a:rPr lang="en-US" sz="220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diviso</a:t>
            </a:r>
            <a:r>
              <a:rPr lang="en-US" sz="2200">
                <a:ea typeface="+mn-lt"/>
                <a:cs typeface="+mn-lt"/>
              </a:rPr>
              <a:t> in </a:t>
            </a:r>
            <a:r>
              <a:rPr lang="en-US" sz="2200" err="1">
                <a:ea typeface="+mn-lt"/>
                <a:cs typeface="+mn-lt"/>
              </a:rPr>
              <a:t>tre</a:t>
            </a:r>
            <a:r>
              <a:rPr lang="en-US" sz="220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macrocategorie</a:t>
            </a:r>
            <a:endParaRPr lang="en-US" sz="2200">
              <a:cs typeface="Calibri"/>
            </a:endParaRPr>
          </a:p>
        </p:txBody>
      </p: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44959287-35FC-FB81-3938-FAC96E50BC01}"/>
              </a:ext>
            </a:extLst>
          </p:cNvPr>
          <p:cNvCxnSpPr/>
          <p:nvPr/>
        </p:nvCxnSpPr>
        <p:spPr>
          <a:xfrm flipV="1">
            <a:off x="835891" y="1842655"/>
            <a:ext cx="10525990" cy="43873"/>
          </a:xfrm>
          <a:prstGeom prst="straightConnector1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9634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1ECAB1E8-8195-4748-BE71-FF806D868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6" name="!!text rectangle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79D2F-4DFB-3C91-A2F1-995CC485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/>
              <a:t>PAM</a:t>
            </a:r>
            <a:endParaRPr lang="en-US" sz="4000" b="1">
              <a:cs typeface="Calibri Light"/>
            </a:endParaRPr>
          </a:p>
        </p:txBody>
      </p:sp>
      <p:sp>
        <p:nvSpPr>
          <p:cNvPr id="58" name="!!accent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827F2732-0880-6C5A-3AF5-F63520861174}"/>
              </a:ext>
            </a:extLst>
          </p:cNvPr>
          <p:cNvSpPr txBox="1">
            <a:spLocks/>
          </p:cNvSpPr>
          <p:nvPr/>
        </p:nvSpPr>
        <p:spPr>
          <a:xfrm>
            <a:off x="841248" y="2427308"/>
            <a:ext cx="3244612" cy="35567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>
                <a:ea typeface="+mn-lt"/>
                <a:cs typeface="+mn-lt"/>
              </a:rPr>
              <a:t>È </a:t>
            </a:r>
            <a:r>
              <a:rPr lang="en-US" sz="2200" err="1">
                <a:ea typeface="+mn-lt"/>
                <a:cs typeface="+mn-lt"/>
              </a:rPr>
              <a:t>alla</a:t>
            </a:r>
            <a:r>
              <a:rPr lang="en-US" sz="2200">
                <a:ea typeface="+mn-lt"/>
                <a:cs typeface="+mn-lt"/>
              </a:rPr>
              <a:t> base </a:t>
            </a:r>
            <a:r>
              <a:rPr lang="en-US" sz="2200" err="1">
                <a:ea typeface="+mn-lt"/>
                <a:cs typeface="+mn-lt"/>
              </a:rPr>
              <a:t>dei</a:t>
            </a:r>
            <a:r>
              <a:rPr lang="en-US" sz="220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sistemi</a:t>
            </a:r>
            <a:r>
              <a:rPr lang="en-US" sz="2200">
                <a:ea typeface="+mn-lt"/>
                <a:cs typeface="+mn-lt"/>
              </a:rPr>
              <a:t> di </a:t>
            </a:r>
            <a:r>
              <a:rPr lang="en-US" sz="2200" err="1">
                <a:ea typeface="+mn-lt"/>
                <a:cs typeface="+mn-lt"/>
              </a:rPr>
              <a:t>autenticazione</a:t>
            </a:r>
            <a:r>
              <a:rPr lang="en-US" sz="2200">
                <a:ea typeface="+mn-lt"/>
                <a:cs typeface="+mn-lt"/>
              </a:rPr>
              <a:t> di Linux, </a:t>
            </a:r>
            <a:r>
              <a:rPr lang="en-US" sz="2200" err="1">
                <a:ea typeface="+mn-lt"/>
                <a:cs typeface="+mn-lt"/>
              </a:rPr>
              <a:t>ogni</a:t>
            </a:r>
            <a:r>
              <a:rPr lang="en-US" sz="220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operazione</a:t>
            </a:r>
            <a:r>
              <a:rPr lang="en-US" sz="2200">
                <a:ea typeface="+mn-lt"/>
                <a:cs typeface="+mn-lt"/>
              </a:rPr>
              <a:t> di </a:t>
            </a:r>
            <a:r>
              <a:rPr lang="en-US" sz="2200" err="1">
                <a:ea typeface="+mn-lt"/>
                <a:cs typeface="+mn-lt"/>
              </a:rPr>
              <a:t>elevazione</a:t>
            </a:r>
            <a:r>
              <a:rPr lang="en-US" sz="2200">
                <a:ea typeface="+mn-lt"/>
                <a:cs typeface="+mn-lt"/>
              </a:rPr>
              <a:t> di </a:t>
            </a:r>
            <a:r>
              <a:rPr lang="en-US" sz="2200" err="1">
                <a:ea typeface="+mn-lt"/>
                <a:cs typeface="+mn-lt"/>
              </a:rPr>
              <a:t>privilegi</a:t>
            </a:r>
            <a:r>
              <a:rPr lang="en-US" sz="220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passa</a:t>
            </a:r>
            <a:r>
              <a:rPr lang="en-US" sz="2200">
                <a:ea typeface="+mn-lt"/>
                <a:cs typeface="+mn-lt"/>
              </a:rPr>
              <a:t> per PAM se </a:t>
            </a:r>
            <a:r>
              <a:rPr lang="en-US" sz="2200" err="1">
                <a:ea typeface="+mn-lt"/>
                <a:cs typeface="+mn-lt"/>
              </a:rPr>
              <a:t>implementato</a:t>
            </a:r>
            <a:r>
              <a:rPr lang="en-US" sz="220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sul</a:t>
            </a:r>
            <a:r>
              <a:rPr lang="en-US" sz="220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sistema</a:t>
            </a:r>
            <a:r>
              <a:rPr lang="en-US" sz="2200">
                <a:ea typeface="+mn-lt"/>
                <a:cs typeface="+mn-lt"/>
              </a:rPr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20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200">
              <a:ea typeface="+mn-lt"/>
              <a:cs typeface="+mn-lt"/>
            </a:endParaRPr>
          </a:p>
          <a:p>
            <a:pPr marL="359410" indent="-359410"/>
            <a:endParaRPr lang="en-US" sz="2200">
              <a:cs typeface="Calibri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C6EBF33-23A6-22C4-4EB1-96A782A804F4}"/>
              </a:ext>
            </a:extLst>
          </p:cNvPr>
          <p:cNvSpPr txBox="1"/>
          <p:nvPr/>
        </p:nvSpPr>
        <p:spPr>
          <a:xfrm>
            <a:off x="835980" y="2056660"/>
            <a:ext cx="45719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748BDE4-A1CD-E9C8-3C0A-BF10E2D538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002483"/>
              </p:ext>
            </p:extLst>
          </p:nvPr>
        </p:nvGraphicFramePr>
        <p:xfrm>
          <a:off x="5539015" y="635407"/>
          <a:ext cx="5482167" cy="4919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3957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5DF40726-9B19-4165-9C26-757D16E19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CAA644-9C84-291F-E974-945AC8074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64211"/>
            <a:ext cx="4571999" cy="116500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b="1" err="1"/>
              <a:t>Riconoscimento</a:t>
            </a:r>
            <a:r>
              <a:rPr lang="en-US" sz="4000" b="1"/>
              <a:t> </a:t>
            </a:r>
            <a:r>
              <a:rPr lang="en-US" sz="4000" b="1" err="1"/>
              <a:t>facciale</a:t>
            </a:r>
            <a:endParaRPr lang="en-US" sz="4000" b="1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F6C6C-79E9-0D60-EA0E-E00EA8C5A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55327"/>
            <a:ext cx="4571999" cy="3776975"/>
          </a:xfrm>
        </p:spPr>
        <p:txBody>
          <a:bodyPr vert="horz" lIns="91440" tIns="45720" rIns="91440" bIns="45720" rtlCol="0">
            <a:normAutofit/>
          </a:bodyPr>
          <a:lstStyle/>
          <a:p>
            <a:pPr marL="359410" indent="-359410"/>
            <a:r>
              <a:rPr lang="en-US" sz="1800"/>
              <a:t>Le facce sono rappresentate in uno specifico formato (encoding)</a:t>
            </a:r>
          </a:p>
          <a:p>
            <a:pPr marL="359410" indent="-359410"/>
            <a:endParaRPr lang="en-US" sz="1800"/>
          </a:p>
          <a:p>
            <a:pPr marL="359410" indent="-359410"/>
            <a:r>
              <a:rPr lang="en-US" sz="1800"/>
              <a:t>Uso di reti neurali per il calcolo dell'encoding a partire da una foto</a:t>
            </a:r>
          </a:p>
          <a:p>
            <a:pPr marL="359410" indent="-359410"/>
            <a:endParaRPr lang="en-US" sz="1800"/>
          </a:p>
          <a:p>
            <a:pPr marL="359410" indent="-359410"/>
            <a:r>
              <a:rPr lang="en-US" sz="1800"/>
              <a:t>Due facce si considerano uguali se gli encoding sono sufficientemente simili</a:t>
            </a:r>
          </a:p>
          <a:p>
            <a:pPr marL="359410" indent="-359410"/>
            <a:endParaRPr lang="en-US" sz="1800"/>
          </a:p>
        </p:txBody>
      </p:sp>
      <p:pic>
        <p:nvPicPr>
          <p:cNvPr id="4" name="Picture 4" descr="A picture containing text, person, spectacles&#10;&#10;Description automatically generated">
            <a:extLst>
              <a:ext uri="{FF2B5EF4-FFF2-40B4-BE49-F238E27FC236}">
                <a16:creationId xmlns:a16="http://schemas.microsoft.com/office/drawing/2014/main" id="{E7ED8450-0BCC-809A-D9C8-D859DB58A6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80" r="11930"/>
          <a:stretch/>
        </p:blipFill>
        <p:spPr>
          <a:xfrm>
            <a:off x="6190488" y="566928"/>
            <a:ext cx="5157216" cy="528619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089CB41-F399-4AEB-980C-5BFB1049C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FC967B-3DD6-463D-9DB9-6E4419AE0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96768" y="3817404"/>
            <a:ext cx="54864" cy="45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07273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6240BE-AC85-C314-19AC-C02BC1EEF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4000" b="1" err="1"/>
              <a:t>Ottimizzazione</a:t>
            </a:r>
            <a:r>
              <a:rPr lang="en-US" sz="4000" b="1"/>
              <a:t> rete</a:t>
            </a:r>
            <a:endParaRPr lang="en-US" sz="4000" b="1">
              <a:cs typeface="Calibri Ligh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7EC66-1D80-0C41-B192-C10B0FD3F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475814"/>
            <a:ext cx="10509504" cy="2905686"/>
          </a:xfrm>
        </p:spPr>
        <p:txBody>
          <a:bodyPr vert="horz" lIns="91440" tIns="45720" rIns="91440" bIns="45720" rtlCol="0">
            <a:normAutofit/>
          </a:bodyPr>
          <a:lstStyle/>
          <a:p>
            <a:pPr marL="359410" indent="-359410"/>
            <a:r>
              <a:rPr lang="en-US" sz="2200"/>
              <a:t>Il riconoscimento deve essere fatto con buona precisione (no falsi positivi)</a:t>
            </a:r>
          </a:p>
          <a:p>
            <a:pPr marL="359410" indent="-359410"/>
            <a:r>
              <a:rPr lang="en-US" sz="2200"/>
              <a:t>Il sistema deve funzionare anche in condizioni non ideali</a:t>
            </a:r>
          </a:p>
          <a:p>
            <a:pPr marL="359410" indent="-359410"/>
            <a:r>
              <a:rPr lang="en-US" sz="2200"/>
              <a:t>Test per trovare il miglior trade off</a:t>
            </a:r>
          </a:p>
          <a:p>
            <a:pPr marL="0" indent="0">
              <a:buNone/>
            </a:pP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814819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11B6DC-436B-CE3B-4182-C18B2B76B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737443"/>
            <a:ext cx="4443154" cy="1087819"/>
          </a:xfrm>
        </p:spPr>
        <p:txBody>
          <a:bodyPr anchor="b">
            <a:normAutofit/>
          </a:bodyPr>
          <a:lstStyle/>
          <a:p>
            <a:r>
              <a:rPr lang="en-US" sz="4000" b="1">
                <a:cs typeface="Calibri Light"/>
              </a:rPr>
              <a:t>Setup</a:t>
            </a:r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Content Placeholder 7">
            <a:extLst>
              <a:ext uri="{FF2B5EF4-FFF2-40B4-BE49-F238E27FC236}">
                <a16:creationId xmlns:a16="http://schemas.microsoft.com/office/drawing/2014/main" id="{AC24B122-13F5-F4CA-53B1-6C278F15C2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cs typeface="Calibri"/>
              </a:rPr>
              <a:t>Per prima </a:t>
            </a:r>
            <a:r>
              <a:rPr lang="en-US" sz="1800" err="1">
                <a:cs typeface="Calibri"/>
              </a:rPr>
              <a:t>cosa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l'utente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viene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fatto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registrare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tramite</a:t>
            </a:r>
            <a:r>
              <a:rPr lang="en-US" sz="1800">
                <a:cs typeface="Calibri"/>
              </a:rPr>
              <a:t> la </a:t>
            </a:r>
            <a:r>
              <a:rPr lang="en-US" sz="1800" err="1">
                <a:cs typeface="Calibri"/>
              </a:rPr>
              <a:t>pressione</a:t>
            </a:r>
            <a:r>
              <a:rPr lang="en-US" sz="1800">
                <a:cs typeface="Calibri"/>
              </a:rPr>
              <a:t> di un </a:t>
            </a:r>
            <a:r>
              <a:rPr lang="en-US" sz="1800" err="1">
                <a:cs typeface="Calibri"/>
              </a:rPr>
              <a:t>bottone</a:t>
            </a:r>
          </a:p>
          <a:p>
            <a:endParaRPr lang="en-US" sz="1800">
              <a:cs typeface="Calibri"/>
            </a:endParaRPr>
          </a:p>
          <a:p>
            <a:r>
              <a:rPr lang="en-US" sz="1800" err="1">
                <a:cs typeface="Calibri"/>
              </a:rPr>
              <a:t>L'immagine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viene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salvata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sul</a:t>
            </a:r>
            <a:r>
              <a:rPr lang="en-US" sz="1800">
                <a:cs typeface="Calibri"/>
              </a:rPr>
              <a:t> Database</a:t>
            </a:r>
          </a:p>
          <a:p>
            <a:endParaRPr lang="en-US" sz="1800">
              <a:cs typeface="Calibri"/>
            </a:endParaRPr>
          </a:p>
          <a:p>
            <a:endParaRPr lang="en-US" sz="1800">
              <a:cs typeface="Calibri"/>
            </a:endParaRPr>
          </a:p>
          <a:p>
            <a:r>
              <a:rPr lang="en-US" sz="1800">
                <a:cs typeface="Calibri"/>
              </a:rPr>
              <a:t>La webcam </a:t>
            </a:r>
            <a:r>
              <a:rPr lang="en-US" sz="1800" err="1">
                <a:cs typeface="Calibri"/>
              </a:rPr>
              <a:t>si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attiva</a:t>
            </a:r>
            <a:r>
              <a:rPr lang="en-US" sz="1800">
                <a:cs typeface="Calibri"/>
              </a:rPr>
              <a:t> ed </a:t>
            </a:r>
            <a:r>
              <a:rPr lang="en-US" sz="1800" err="1">
                <a:cs typeface="Calibri"/>
              </a:rPr>
              <a:t>inizia</a:t>
            </a:r>
            <a:r>
              <a:rPr lang="en-US" sz="1800">
                <a:cs typeface="Calibri"/>
              </a:rPr>
              <a:t> il </a:t>
            </a:r>
            <a:r>
              <a:rPr lang="en-US" sz="1800" err="1">
                <a:cs typeface="Calibri"/>
              </a:rPr>
              <a:t>riconoscimento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facciale</a:t>
            </a:r>
          </a:p>
          <a:p>
            <a:endParaRPr lang="en-US" sz="1800">
              <a:cs typeface="Calibri"/>
            </a:endParaRPr>
          </a:p>
        </p:txBody>
      </p:sp>
      <p:pic>
        <p:nvPicPr>
          <p:cNvPr id="4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94F8B36-B7D4-CA46-AC8D-ABBA1581C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3156" y="3026893"/>
            <a:ext cx="7106249" cy="254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422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D861F1-F386-4A7D-A4BF-3BEB82DEB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62DFC44-A40C-4573-9230-B3EDB3EC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684398"/>
            <a:ext cx="11167447" cy="5206040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51BD37-9588-7E8C-0CF4-76C62A31B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1408153"/>
            <a:ext cx="10168128" cy="1315035"/>
          </a:xfrm>
        </p:spPr>
        <p:txBody>
          <a:bodyPr>
            <a:normAutofit/>
          </a:bodyPr>
          <a:lstStyle/>
          <a:p>
            <a:r>
              <a:rPr lang="en-US" sz="4000" b="1">
                <a:cs typeface="Calibri Light"/>
              </a:rPr>
              <a:t>Caso </a:t>
            </a:r>
            <a:r>
              <a:rPr lang="en-US" sz="4000" b="1" err="1">
                <a:cs typeface="Calibri Light"/>
              </a:rPr>
              <a:t>d'uso</a:t>
            </a:r>
            <a:r>
              <a:rPr lang="en-US" sz="4000" b="1">
                <a:cs typeface="Calibri Light"/>
              </a:rPr>
              <a:t>: Login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589D35-CF9F-4DE9-A792-8571A09E9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1713627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21A4E-67DB-140D-03FB-671CF1623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962656"/>
            <a:ext cx="10168128" cy="262432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err="1">
                <a:cs typeface="Calibri"/>
              </a:rPr>
              <a:t>Viene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riportato</a:t>
            </a:r>
            <a:r>
              <a:rPr lang="en-US" sz="2000">
                <a:cs typeface="Calibri"/>
              </a:rPr>
              <a:t> il </a:t>
            </a:r>
            <a:r>
              <a:rPr lang="en-US" sz="2000" err="1">
                <a:cs typeface="Calibri"/>
              </a:rPr>
              <a:t>caso</a:t>
            </a:r>
            <a:r>
              <a:rPr lang="en-US" sz="2000">
                <a:cs typeface="Calibri"/>
              </a:rPr>
              <a:t> di </a:t>
            </a:r>
            <a:r>
              <a:rPr lang="en-US" sz="2000" err="1">
                <a:cs typeface="Calibri"/>
              </a:rPr>
              <a:t>autenticazione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più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comune</a:t>
            </a:r>
            <a:r>
              <a:rPr lang="en-US" sz="2000">
                <a:cs typeface="Calibri"/>
              </a:rPr>
              <a:t>: il Login</a:t>
            </a:r>
          </a:p>
          <a:p>
            <a:endParaRPr lang="en-US" sz="2000">
              <a:cs typeface="Calibri"/>
            </a:endParaRPr>
          </a:p>
          <a:p>
            <a:r>
              <a:rPr lang="en-US" sz="2000" err="1">
                <a:cs typeface="Calibri"/>
              </a:rPr>
              <a:t>L'utente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si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presenta</a:t>
            </a:r>
            <a:r>
              <a:rPr lang="en-US" sz="2000">
                <a:cs typeface="Calibri"/>
              </a:rPr>
              <a:t> e </a:t>
            </a:r>
            <a:r>
              <a:rPr lang="en-US" sz="2000" err="1">
                <a:cs typeface="Calibri"/>
              </a:rPr>
              <a:t>chiede</a:t>
            </a:r>
            <a:r>
              <a:rPr lang="en-US" sz="2000">
                <a:cs typeface="Calibri"/>
              </a:rPr>
              <a:t> di </a:t>
            </a:r>
            <a:r>
              <a:rPr lang="en-US" sz="2000" err="1">
                <a:cs typeface="Calibri"/>
              </a:rPr>
              <a:t>essere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autenticato</a:t>
            </a:r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r>
              <a:rPr lang="en-US" sz="2000" err="1">
                <a:cs typeface="Calibri"/>
              </a:rPr>
              <a:t>Parte</a:t>
            </a:r>
            <a:r>
              <a:rPr lang="en-US" sz="2000">
                <a:cs typeface="Calibri"/>
              </a:rPr>
              <a:t> il </a:t>
            </a:r>
            <a:r>
              <a:rPr lang="en-US" sz="2000" err="1">
                <a:cs typeface="Calibri"/>
              </a:rPr>
              <a:t>riconoscimento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facciale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che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confronta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utente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registrato</a:t>
            </a:r>
            <a:r>
              <a:rPr lang="en-US" sz="2000">
                <a:cs typeface="Calibri"/>
              </a:rPr>
              <a:t> e, se </a:t>
            </a:r>
            <a:r>
              <a:rPr lang="en-US" sz="2000" err="1">
                <a:cs typeface="Calibri"/>
              </a:rPr>
              <a:t>presente</a:t>
            </a:r>
            <a:r>
              <a:rPr lang="en-US" sz="2000">
                <a:cs typeface="Calibri"/>
              </a:rPr>
              <a:t>, la </a:t>
            </a:r>
            <a:r>
              <a:rPr lang="en-US" sz="2000" err="1">
                <a:cs typeface="Calibri"/>
              </a:rPr>
              <a:t>sua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faccia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nel</a:t>
            </a:r>
            <a:r>
              <a:rPr lang="en-US" sz="2000">
                <a:cs typeface="Calibri"/>
              </a:rPr>
              <a:t> database</a:t>
            </a:r>
          </a:p>
          <a:p>
            <a:endParaRPr lang="en-US" sz="2000">
              <a:cs typeface="Calibri"/>
            </a:endParaRPr>
          </a:p>
          <a:p>
            <a:r>
              <a:rPr lang="en-US" sz="2000">
                <a:cs typeface="Calibri"/>
              </a:rPr>
              <a:t>Se il login </a:t>
            </a:r>
            <a:r>
              <a:rPr lang="en-US" sz="2000" err="1">
                <a:cs typeface="Calibri"/>
              </a:rPr>
              <a:t>facciale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fallisce</a:t>
            </a:r>
            <a:r>
              <a:rPr lang="en-US" sz="2000">
                <a:cs typeface="Calibri"/>
              </a:rPr>
              <a:t>, </a:t>
            </a:r>
            <a:r>
              <a:rPr lang="en-US" sz="2000" err="1">
                <a:cs typeface="Calibri"/>
              </a:rPr>
              <a:t>si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utilizza</a:t>
            </a:r>
            <a:r>
              <a:rPr lang="en-US" sz="2000">
                <a:cs typeface="Calibri"/>
              </a:rPr>
              <a:t> la password in modo </a:t>
            </a:r>
            <a:r>
              <a:rPr lang="en-US" sz="2000" err="1">
                <a:cs typeface="Calibri"/>
              </a:rPr>
              <a:t>trasparente</a:t>
            </a:r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2179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7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BAB14D9A-C8AB-486F-8FB9-502630B045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20135"/>
          <a:stretch/>
        </p:blipFill>
        <p:spPr>
          <a:xfrm>
            <a:off x="1157288" y="2155825"/>
            <a:ext cx="3205163" cy="3706813"/>
          </a:xfrm>
          <a:custGeom>
            <a:avLst/>
            <a:gdLst/>
            <a:ahLst/>
            <a:cxnLst/>
            <a:rect l="l" t="t" r="r" b="b"/>
            <a:pathLst>
              <a:path w="5385130" h="6210629">
                <a:moveTo>
                  <a:pt x="2203018" y="0"/>
                </a:moveTo>
                <a:cubicBezTo>
                  <a:pt x="3960450" y="0"/>
                  <a:pt x="5385130" y="1424680"/>
                  <a:pt x="5385130" y="3182112"/>
                </a:cubicBezTo>
                <a:cubicBezTo>
                  <a:pt x="5385130" y="4500186"/>
                  <a:pt x="4583748" y="5631087"/>
                  <a:pt x="3441640" y="6114158"/>
                </a:cubicBezTo>
                <a:lnTo>
                  <a:pt x="3178061" y="6210629"/>
                </a:lnTo>
                <a:lnTo>
                  <a:pt x="1233206" y="6210629"/>
                </a:lnTo>
                <a:lnTo>
                  <a:pt x="1108901" y="6171135"/>
                </a:lnTo>
                <a:cubicBezTo>
                  <a:pt x="767738" y="6046219"/>
                  <a:pt x="453928" y="5864559"/>
                  <a:pt x="178899" y="5637585"/>
                </a:cubicBezTo>
                <a:lnTo>
                  <a:pt x="0" y="5474990"/>
                </a:lnTo>
                <a:lnTo>
                  <a:pt x="0" y="889234"/>
                </a:lnTo>
                <a:lnTo>
                  <a:pt x="178899" y="726640"/>
                </a:lnTo>
                <a:cubicBezTo>
                  <a:pt x="728956" y="272693"/>
                  <a:pt x="1434142" y="0"/>
                  <a:pt x="2203018" y="0"/>
                </a:cubicBezTo>
                <a:close/>
              </a:path>
            </a:pathLst>
          </a:custGeom>
        </p:spPr>
      </p:pic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8E9BD2A3-08CF-7664-9602-E42C55E954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4" b="1573"/>
          <a:stretch/>
        </p:blipFill>
        <p:spPr>
          <a:xfrm>
            <a:off x="4430713" y="2155825"/>
            <a:ext cx="6602413" cy="3706813"/>
          </a:xfrm>
          <a:custGeom>
            <a:avLst/>
            <a:gdLst/>
            <a:ahLst/>
            <a:cxnLst/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F06EEF-637C-D4EF-5692-9B46B07EB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>
                <a:latin typeface="+mj-lt"/>
                <a:ea typeface="+mj-ea"/>
                <a:cs typeface="+mj-cs"/>
              </a:rPr>
              <a:t>Hardware</a:t>
            </a:r>
            <a:r>
              <a:rPr lang="en-US" sz="4000" b="1"/>
              <a:t>: </a:t>
            </a:r>
            <a:r>
              <a:rPr lang="en-US" sz="4000" b="1" err="1"/>
              <a:t>Componenti</a:t>
            </a:r>
            <a:r>
              <a:rPr lang="en-US" sz="4000" b="1"/>
              <a:t> e Pinout</a:t>
            </a:r>
            <a:endParaRPr lang="en-US" sz="4000" b="1" kern="1200">
              <a:latin typeface="+mj-lt"/>
              <a:cs typeface="Calibri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EA1412-D5A3-07CD-47C5-565773336415}"/>
              </a:ext>
            </a:extLst>
          </p:cNvPr>
          <p:cNvSpPr txBox="1"/>
          <p:nvPr/>
        </p:nvSpPr>
        <p:spPr>
          <a:xfrm>
            <a:off x="5149048" y="1213281"/>
            <a:ext cx="1361242" cy="38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A2168D-7A42-DA6D-F233-A742C80F7D65}"/>
              </a:ext>
            </a:extLst>
          </p:cNvPr>
          <p:cNvSpPr txBox="1"/>
          <p:nvPr/>
        </p:nvSpPr>
        <p:spPr>
          <a:xfrm>
            <a:off x="5844465" y="858175"/>
            <a:ext cx="29592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3438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Face Recognition - PAM</vt:lpstr>
      <vt:lpstr>Introduzione</vt:lpstr>
      <vt:lpstr>Sviluppo del Progetto</vt:lpstr>
      <vt:lpstr>PAM</vt:lpstr>
      <vt:lpstr>Riconoscimento facciale</vt:lpstr>
      <vt:lpstr>Ottimizzazione rete</vt:lpstr>
      <vt:lpstr>Setup</vt:lpstr>
      <vt:lpstr>Caso d'uso: Login</vt:lpstr>
      <vt:lpstr>Hardware: Componenti e Pinout</vt:lpstr>
      <vt:lpstr>Hardware: Case</vt:lpstr>
      <vt:lpstr>Risultato Finale</vt:lpstr>
      <vt:lpstr>Conclusioni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</cp:revision>
  <dcterms:created xsi:type="dcterms:W3CDTF">2023-01-05T17:28:02Z</dcterms:created>
  <dcterms:modified xsi:type="dcterms:W3CDTF">2023-01-06T17:29:02Z</dcterms:modified>
</cp:coreProperties>
</file>

<file path=docProps/thumbnail.jpeg>
</file>